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405" r:id="rId3"/>
    <p:sldId id="406" r:id="rId4"/>
    <p:sldId id="424" r:id="rId5"/>
    <p:sldId id="419" r:id="rId6"/>
    <p:sldId id="422" r:id="rId7"/>
    <p:sldId id="413" r:id="rId8"/>
    <p:sldId id="411" r:id="rId9"/>
    <p:sldId id="414" r:id="rId10"/>
    <p:sldId id="426" r:id="rId11"/>
    <p:sldId id="418" r:id="rId12"/>
    <p:sldId id="417" r:id="rId13"/>
    <p:sldId id="412" r:id="rId14"/>
    <p:sldId id="428" r:id="rId15"/>
    <p:sldId id="427" r:id="rId16"/>
    <p:sldId id="429" r:id="rId17"/>
    <p:sldId id="420" r:id="rId18"/>
    <p:sldId id="430" r:id="rId19"/>
    <p:sldId id="431" r:id="rId20"/>
    <p:sldId id="410" r:id="rId21"/>
    <p:sldId id="416" r:id="rId22"/>
  </p:sldIdLst>
  <p:sldSz cx="9144000" cy="6858000" type="screen4x3"/>
  <p:notesSz cx="6797675" cy="9928225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651" autoAdjust="0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00" d="100"/>
        <a:sy n="3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24C031-DA55-41A8-89CB-306CF2355F1F}" type="datetimeFigureOut">
              <a:rPr lang="de-DE" smtClean="0"/>
              <a:t>30.10.2019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82C2FF-F6D4-4792-8865-DF242CAB1B0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5381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82C2FF-F6D4-4792-8865-DF242CAB1B0F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03315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5D4B8-2C49-41C9-8788-55C660225E95}" type="datetime1">
              <a:rPr lang="de-DE" smtClean="0"/>
              <a:t>30.10.2019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9AFBB-8E4A-4FB8-90C0-14F1ECDC6E9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492338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46C68-E26D-4B32-808E-34DD00513104}" type="datetime1">
              <a:rPr lang="de-DE" smtClean="0"/>
              <a:t>30.10.2019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9AFBB-8E4A-4FB8-90C0-14F1ECDC6E9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501515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57992-F613-46C0-B1BF-766DCCAB3C0A}" type="datetime1">
              <a:rPr lang="de-DE" smtClean="0"/>
              <a:t>30.10.2019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9AFBB-8E4A-4FB8-90C0-14F1ECDC6E9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97730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7AB84-D369-4DF8-B7F7-D87CBB022EC9}" type="datetime1">
              <a:rPr lang="de-DE" smtClean="0"/>
              <a:t>30.10.2019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9AFBB-8E4A-4FB8-90C0-14F1ECDC6E9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68067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04D16-8D13-4A91-9DB8-74D4F13E976A}" type="datetime1">
              <a:rPr lang="de-DE" smtClean="0"/>
              <a:t>30.10.2019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9AFBB-8E4A-4FB8-90C0-14F1ECDC6E9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793985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39CEE-57C2-4734-956A-DD875D8CDD15}" type="datetime1">
              <a:rPr lang="de-DE" smtClean="0"/>
              <a:t>30.10.2019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9AFBB-8E4A-4FB8-90C0-14F1ECDC6E9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886765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4E69C-BB28-44F9-A522-824335CDE623}" type="datetime1">
              <a:rPr lang="de-DE" smtClean="0"/>
              <a:t>30.10.2019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9AFBB-8E4A-4FB8-90C0-14F1ECDC6E9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308451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2A844-57FF-4A15-AE15-515EAB50BF8B}" type="datetime1">
              <a:rPr lang="de-DE" smtClean="0"/>
              <a:t>30.10.2019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9AFBB-8E4A-4FB8-90C0-14F1ECDC6E9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73475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AB772-ABE2-40A8-BC4C-90C69AA144C3}" type="datetime1">
              <a:rPr lang="de-DE" smtClean="0"/>
              <a:t>30.10.2019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9AFBB-8E4A-4FB8-90C0-14F1ECDC6E9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698846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AD425-F79C-420A-8C91-69AF7BBAAB27}" type="datetime1">
              <a:rPr lang="de-DE" smtClean="0"/>
              <a:t>30.10.2019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9AFBB-8E4A-4FB8-90C0-14F1ECDC6E9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80493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5307B-2A48-4103-BAAE-658E02F5894B}" type="datetime1">
              <a:rPr lang="de-DE" smtClean="0"/>
              <a:t>30.10.2019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9AFBB-8E4A-4FB8-90C0-14F1ECDC6E9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4508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D64B81-2320-4CB6-BB68-FE621D354B2F}" type="datetime1">
              <a:rPr lang="de-DE" smtClean="0"/>
              <a:t>30.10.2019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09AFBB-8E4A-4FB8-90C0-14F1ECDC6E9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0206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251520" y="260648"/>
            <a:ext cx="8676455" cy="57606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16632"/>
            <a:ext cx="7772400" cy="1470025"/>
          </a:xfrm>
        </p:spPr>
        <p:txBody>
          <a:bodyPr>
            <a:normAutofit/>
          </a:bodyPr>
          <a:lstStyle/>
          <a:p>
            <a:r>
              <a:rPr lang="de-DE" dirty="0" smtClean="0"/>
              <a:t>Dorfentwicklung </a:t>
            </a:r>
            <a:r>
              <a:rPr lang="de-DE" dirty="0" err="1" smtClean="0"/>
              <a:t>Mößling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>
                <a:solidFill>
                  <a:schemeClr val="bg1">
                    <a:lumMod val="50000"/>
                  </a:schemeClr>
                </a:solidFill>
              </a:rPr>
              <a:t>29.10.2019</a:t>
            </a:r>
            <a:endParaRPr lang="de-DE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28800"/>
            <a:ext cx="8676455" cy="4955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60040" y="4941168"/>
            <a:ext cx="4860032" cy="1752600"/>
          </a:xfrm>
        </p:spPr>
        <p:txBody>
          <a:bodyPr>
            <a:normAutofit/>
          </a:bodyPr>
          <a:lstStyle/>
          <a:p>
            <a:pPr algn="l"/>
            <a:endParaRPr lang="de-DE" sz="4400" b="1" dirty="0" smtClean="0">
              <a:solidFill>
                <a:schemeClr val="bg1"/>
              </a:solidFill>
            </a:endParaRPr>
          </a:p>
          <a:p>
            <a:pPr algn="l"/>
            <a:r>
              <a:rPr lang="de-DE" sz="4400" b="1" dirty="0" smtClean="0">
                <a:solidFill>
                  <a:schemeClr val="bg1"/>
                </a:solidFill>
              </a:rPr>
              <a:t>Information</a:t>
            </a:r>
            <a:endParaRPr lang="de-DE" sz="4400" b="1" dirty="0">
              <a:solidFill>
                <a:schemeClr val="bg1"/>
              </a:solidFill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0648"/>
            <a:ext cx="503722" cy="598170"/>
          </a:xfrm>
          <a:prstGeom prst="rect">
            <a:avLst/>
          </a:prstGeo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9AFBB-8E4A-4FB8-90C0-14F1ECDC6E90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98856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9AFBB-8E4A-4FB8-90C0-14F1ECDC6E90}" type="slidenum">
              <a:rPr lang="de-DE" smtClean="0"/>
              <a:t>10</a:t>
            </a:fld>
            <a:endParaRPr lang="de-DE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691407"/>
            <a:ext cx="5778328" cy="4664943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4920" y="1673711"/>
            <a:ext cx="2515104" cy="4352379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>
          <a:xfrm>
            <a:off x="539551" y="260648"/>
            <a:ext cx="8132416" cy="4320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590872" y="274638"/>
            <a:ext cx="8229600" cy="418058"/>
          </a:xfrm>
        </p:spPr>
        <p:txBody>
          <a:bodyPr>
            <a:normAutofit fontScale="90000"/>
          </a:bodyPr>
          <a:lstStyle/>
          <a:p>
            <a:pPr algn="l"/>
            <a:r>
              <a:rPr lang="de-DE" sz="2400" b="1" dirty="0" smtClean="0"/>
              <a:t>Dorfentwicklung </a:t>
            </a:r>
            <a:r>
              <a:rPr lang="de-DE" sz="2400" b="1" dirty="0" err="1" smtClean="0"/>
              <a:t>Mößling</a:t>
            </a:r>
            <a:endParaRPr lang="de-DE" sz="2400" b="1" dirty="0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8191" y="257766"/>
            <a:ext cx="366257" cy="434930"/>
          </a:xfrm>
          <a:prstGeom prst="rect">
            <a:avLst/>
          </a:prstGeom>
        </p:spPr>
      </p:pic>
      <p:sp>
        <p:nvSpPr>
          <p:cNvPr id="10" name="Textfeld 9"/>
          <p:cNvSpPr txBox="1"/>
          <p:nvPr/>
        </p:nvSpPr>
        <p:spPr>
          <a:xfrm>
            <a:off x="539551" y="1219974"/>
            <a:ext cx="824136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u="sng" dirty="0" smtClean="0">
                <a:solidFill>
                  <a:srgbClr val="0070C0"/>
                </a:solidFill>
              </a:rPr>
              <a:t>Grundschule </a:t>
            </a:r>
            <a:r>
              <a:rPr lang="de-DE" sz="2000" b="1" u="sng" dirty="0" err="1" smtClean="0">
                <a:solidFill>
                  <a:srgbClr val="0070C0"/>
                </a:solidFill>
              </a:rPr>
              <a:t>Mößling</a:t>
            </a:r>
            <a:endParaRPr lang="de-DE" sz="2000" b="1" u="sng" dirty="0" smtClean="0">
              <a:solidFill>
                <a:srgbClr val="0070C0"/>
              </a:solidFill>
            </a:endParaRPr>
          </a:p>
          <a:p>
            <a:endParaRPr lang="de-DE" sz="1600" b="1" dirty="0">
              <a:solidFill>
                <a:srgbClr val="0070C0"/>
              </a:solidFill>
            </a:endParaRPr>
          </a:p>
          <a:p>
            <a:r>
              <a:rPr lang="de-DE" sz="1600" b="1" dirty="0" smtClean="0">
                <a:solidFill>
                  <a:srgbClr val="0070C0"/>
                </a:solidFill>
              </a:rPr>
              <a:t>Ansicht und Lageplan</a:t>
            </a:r>
            <a:endParaRPr lang="de-DE" sz="1600" dirty="0"/>
          </a:p>
          <a:p>
            <a:endParaRPr lang="de-DE" sz="1600" dirty="0" smtClean="0"/>
          </a:p>
          <a:p>
            <a:endParaRPr lang="de-DE" sz="1600" dirty="0"/>
          </a:p>
          <a:p>
            <a:endParaRPr lang="de-DE" sz="1600" dirty="0" smtClean="0"/>
          </a:p>
        </p:txBody>
      </p:sp>
    </p:spTree>
    <p:extLst>
      <p:ext uri="{BB962C8B-B14F-4D97-AF65-F5344CB8AC3E}">
        <p14:creationId xmlns:p14="http://schemas.microsoft.com/office/powerpoint/2010/main" val="3269603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9AFBB-8E4A-4FB8-90C0-14F1ECDC6E90}" type="slidenum">
              <a:rPr lang="de-DE" smtClean="0"/>
              <a:t>11</a:t>
            </a:fld>
            <a:endParaRPr lang="de-DE" dirty="0"/>
          </a:p>
        </p:txBody>
      </p:sp>
      <p:sp>
        <p:nvSpPr>
          <p:cNvPr id="5" name="Rechteck 4"/>
          <p:cNvSpPr/>
          <p:nvPr/>
        </p:nvSpPr>
        <p:spPr>
          <a:xfrm>
            <a:off x="539551" y="260648"/>
            <a:ext cx="8132416" cy="4320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590872" y="274638"/>
            <a:ext cx="8229600" cy="418058"/>
          </a:xfrm>
        </p:spPr>
        <p:txBody>
          <a:bodyPr>
            <a:normAutofit fontScale="90000"/>
          </a:bodyPr>
          <a:lstStyle/>
          <a:p>
            <a:pPr algn="l"/>
            <a:r>
              <a:rPr lang="de-DE" sz="2400" b="1" dirty="0" smtClean="0"/>
              <a:t>Dorfentwicklung </a:t>
            </a:r>
            <a:r>
              <a:rPr lang="de-DE" sz="2400" b="1" dirty="0" err="1" smtClean="0"/>
              <a:t>Mößling</a:t>
            </a:r>
            <a:endParaRPr lang="de-DE" sz="2400" b="1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8191" y="257766"/>
            <a:ext cx="366257" cy="434930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539551" y="908720"/>
            <a:ext cx="8241367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u="sng" dirty="0" smtClean="0">
                <a:solidFill>
                  <a:srgbClr val="0070C0"/>
                </a:solidFill>
              </a:rPr>
              <a:t>Stockschützen </a:t>
            </a:r>
            <a:r>
              <a:rPr lang="de-DE" sz="2000" b="1" u="sng" dirty="0" err="1" smtClean="0">
                <a:solidFill>
                  <a:srgbClr val="0070C0"/>
                </a:solidFill>
              </a:rPr>
              <a:t>Mößling</a:t>
            </a:r>
            <a:endParaRPr lang="de-DE" sz="2000" b="1" u="sng" dirty="0" smtClean="0">
              <a:solidFill>
                <a:srgbClr val="0070C0"/>
              </a:solidFill>
            </a:endParaRPr>
          </a:p>
          <a:p>
            <a:endParaRPr lang="de-DE" sz="1600" b="1" dirty="0">
              <a:solidFill>
                <a:srgbClr val="0070C0"/>
              </a:solidFill>
            </a:endParaRPr>
          </a:p>
          <a:p>
            <a:r>
              <a:rPr lang="de-DE" sz="1600" b="1" dirty="0" smtClean="0">
                <a:solidFill>
                  <a:srgbClr val="0070C0"/>
                </a:solidFill>
              </a:rPr>
              <a:t>Während Bauzeit Schule: 1 Bahn ergänzt, sodass Vereinsleben nicht brachliegt</a:t>
            </a:r>
          </a:p>
          <a:p>
            <a:endParaRPr lang="de-DE" sz="1600" b="1" dirty="0">
              <a:solidFill>
                <a:srgbClr val="0070C0"/>
              </a:solidFill>
            </a:endParaRPr>
          </a:p>
          <a:p>
            <a:r>
              <a:rPr lang="de-DE" sz="1600" b="1" dirty="0" smtClean="0">
                <a:solidFill>
                  <a:srgbClr val="0070C0"/>
                </a:solidFill>
              </a:rPr>
              <a:t>Nach Erweiterung Schule: Überdachung von 3-4 Bahnen geplant: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b="1" dirty="0" smtClean="0">
                <a:solidFill>
                  <a:srgbClr val="0070C0"/>
                </a:solidFill>
              </a:rPr>
              <a:t>Ca. 15 x 35m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b="1" dirty="0" smtClean="0">
                <a:solidFill>
                  <a:srgbClr val="0070C0"/>
                </a:solidFill>
              </a:rPr>
              <a:t>2- seitig geschlossen (Nord- und Westseite)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b="1" dirty="0" smtClean="0">
                <a:solidFill>
                  <a:srgbClr val="0070C0"/>
                </a:solidFill>
              </a:rPr>
              <a:t>An 2 Seiten flexibler Witterungsschutz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b="1" dirty="0" smtClean="0">
                <a:solidFill>
                  <a:srgbClr val="0070C0"/>
                </a:solidFill>
              </a:rPr>
              <a:t>Nutzbar für Stockschützen, Schule und Dorfveranstaltungen</a:t>
            </a:r>
            <a:endParaRPr lang="de-DE" sz="1600" dirty="0"/>
          </a:p>
          <a:p>
            <a:endParaRPr lang="de-DE" sz="1600" dirty="0" smtClean="0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1824" y="4833370"/>
            <a:ext cx="2750503" cy="1728192"/>
          </a:xfrm>
          <a:prstGeom prst="rect">
            <a:avLst/>
          </a:prstGeom>
        </p:spPr>
      </p:pic>
      <p:sp>
        <p:nvSpPr>
          <p:cNvPr id="10" name="Textfeld 9"/>
          <p:cNvSpPr txBox="1"/>
          <p:nvPr/>
        </p:nvSpPr>
        <p:spPr>
          <a:xfrm>
            <a:off x="4788024" y="3571568"/>
            <a:ext cx="316835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1600" b="1" dirty="0">
              <a:solidFill>
                <a:srgbClr val="0070C0"/>
              </a:solidFill>
            </a:endParaRPr>
          </a:p>
          <a:p>
            <a:r>
              <a:rPr lang="de-DE" sz="1600" b="1" dirty="0" smtClean="0">
                <a:solidFill>
                  <a:srgbClr val="0070C0"/>
                </a:solidFill>
              </a:rPr>
              <a:t>Im Rahmen Schulerweiterung:</a:t>
            </a:r>
          </a:p>
          <a:p>
            <a:endParaRPr lang="de-DE" sz="1600" b="1" dirty="0" smtClean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b="1" dirty="0" smtClean="0">
                <a:solidFill>
                  <a:srgbClr val="0070C0"/>
                </a:solidFill>
              </a:rPr>
              <a:t>Neuer Pflasterbelag geplant</a:t>
            </a:r>
            <a:endParaRPr lang="de-DE" sz="1600" dirty="0"/>
          </a:p>
          <a:p>
            <a:endParaRPr lang="de-DE" sz="1600" dirty="0" smtClean="0"/>
          </a:p>
          <a:p>
            <a:endParaRPr lang="de-DE" sz="1600" dirty="0"/>
          </a:p>
          <a:p>
            <a:endParaRPr lang="de-DE" sz="1600" dirty="0" smtClean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568" y="3505026"/>
            <a:ext cx="2901008" cy="3121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310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9AFBB-8E4A-4FB8-90C0-14F1ECDC6E90}" type="slidenum">
              <a:rPr lang="de-DE" smtClean="0"/>
              <a:t>12</a:t>
            </a:fld>
            <a:endParaRPr lang="de-DE"/>
          </a:p>
        </p:txBody>
      </p:sp>
      <p:sp>
        <p:nvSpPr>
          <p:cNvPr id="5" name="Rechteck 4"/>
          <p:cNvSpPr/>
          <p:nvPr/>
        </p:nvSpPr>
        <p:spPr>
          <a:xfrm>
            <a:off x="539551" y="260648"/>
            <a:ext cx="8132416" cy="4320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590872" y="274638"/>
            <a:ext cx="8229600" cy="418058"/>
          </a:xfrm>
        </p:spPr>
        <p:txBody>
          <a:bodyPr>
            <a:normAutofit fontScale="90000"/>
          </a:bodyPr>
          <a:lstStyle/>
          <a:p>
            <a:pPr algn="l"/>
            <a:r>
              <a:rPr lang="de-DE" sz="2400" b="1" dirty="0" smtClean="0"/>
              <a:t>Dorfentwicklung </a:t>
            </a:r>
            <a:r>
              <a:rPr lang="de-DE" sz="2400" b="1" dirty="0" err="1" smtClean="0"/>
              <a:t>Mößling</a:t>
            </a:r>
            <a:endParaRPr lang="de-DE" sz="2400" b="1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8191" y="257766"/>
            <a:ext cx="366257" cy="434930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539551" y="1219974"/>
            <a:ext cx="8241367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u="sng" dirty="0" smtClean="0">
                <a:solidFill>
                  <a:srgbClr val="0070C0"/>
                </a:solidFill>
              </a:rPr>
              <a:t>Parken an der Auerstraße</a:t>
            </a:r>
          </a:p>
          <a:p>
            <a:endParaRPr lang="de-DE" sz="1600" b="1" dirty="0">
              <a:solidFill>
                <a:srgbClr val="0070C0"/>
              </a:solidFill>
            </a:endParaRPr>
          </a:p>
          <a:p>
            <a:r>
              <a:rPr lang="de-DE" sz="1600" b="1" dirty="0" smtClean="0">
                <a:solidFill>
                  <a:srgbClr val="0070C0"/>
                </a:solidFill>
              </a:rPr>
              <a:t>Thema aus Dorferneuerung</a:t>
            </a:r>
          </a:p>
          <a:p>
            <a:r>
              <a:rPr lang="de-DE" sz="1600" b="1" dirty="0" smtClean="0">
                <a:solidFill>
                  <a:srgbClr val="0070C0"/>
                </a:solidFill>
              </a:rPr>
              <a:t>Bedarf für Schule</a:t>
            </a:r>
          </a:p>
          <a:p>
            <a:r>
              <a:rPr lang="de-DE" sz="1600" b="1" dirty="0" smtClean="0">
                <a:solidFill>
                  <a:srgbClr val="0070C0"/>
                </a:solidFill>
              </a:rPr>
              <a:t>Vorabgestimmt mit FC</a:t>
            </a:r>
          </a:p>
          <a:p>
            <a:r>
              <a:rPr lang="de-DE" sz="1600" b="1" dirty="0" smtClean="0">
                <a:solidFill>
                  <a:srgbClr val="0070C0"/>
                </a:solidFill>
              </a:rPr>
              <a:t>ALE hat Förderung in Aussicht gestellt</a:t>
            </a:r>
          </a:p>
          <a:p>
            <a:endParaRPr lang="de-DE" sz="1600" dirty="0"/>
          </a:p>
          <a:p>
            <a:endParaRPr lang="de-DE" sz="1600" dirty="0" smtClean="0"/>
          </a:p>
          <a:p>
            <a:endParaRPr lang="de-DE" sz="1600" dirty="0"/>
          </a:p>
          <a:p>
            <a:endParaRPr lang="de-DE" sz="1600" dirty="0" smtClean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948" y="2889900"/>
            <a:ext cx="2880320" cy="3445862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 rotWithShape="1">
          <a:blip r:embed="rId4"/>
          <a:srcRect r="54117"/>
          <a:stretch/>
        </p:blipFill>
        <p:spPr>
          <a:xfrm>
            <a:off x="4427984" y="1412776"/>
            <a:ext cx="2768282" cy="4922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484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9AFBB-8E4A-4FB8-90C0-14F1ECDC6E90}" type="slidenum">
              <a:rPr lang="de-DE" smtClean="0"/>
              <a:t>13</a:t>
            </a:fld>
            <a:endParaRPr lang="de-DE"/>
          </a:p>
        </p:txBody>
      </p:sp>
      <p:sp>
        <p:nvSpPr>
          <p:cNvPr id="5" name="Rechteck 4"/>
          <p:cNvSpPr/>
          <p:nvPr/>
        </p:nvSpPr>
        <p:spPr>
          <a:xfrm>
            <a:off x="539551" y="260648"/>
            <a:ext cx="8132416" cy="4320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590872" y="274638"/>
            <a:ext cx="8229600" cy="418058"/>
          </a:xfrm>
        </p:spPr>
        <p:txBody>
          <a:bodyPr>
            <a:normAutofit fontScale="90000"/>
          </a:bodyPr>
          <a:lstStyle/>
          <a:p>
            <a:pPr algn="l"/>
            <a:r>
              <a:rPr lang="de-DE" sz="2400" b="1" dirty="0" smtClean="0"/>
              <a:t>Dorfentwicklung </a:t>
            </a:r>
            <a:r>
              <a:rPr lang="de-DE" sz="2400" b="1" dirty="0" err="1" smtClean="0"/>
              <a:t>Mößling</a:t>
            </a:r>
            <a:endParaRPr lang="de-DE" sz="2400" b="1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8191" y="257766"/>
            <a:ext cx="366257" cy="434930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539551" y="1219974"/>
            <a:ext cx="8241367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u="sng" dirty="0" smtClean="0">
                <a:solidFill>
                  <a:srgbClr val="0070C0"/>
                </a:solidFill>
              </a:rPr>
              <a:t>Sportentwicklung / FC</a:t>
            </a:r>
          </a:p>
          <a:p>
            <a:endParaRPr lang="de-DE" sz="1600" b="1" dirty="0">
              <a:solidFill>
                <a:srgbClr val="0070C0"/>
              </a:solidFill>
            </a:endParaRPr>
          </a:p>
          <a:p>
            <a:r>
              <a:rPr lang="de-DE" sz="1600" b="1" dirty="0" smtClean="0">
                <a:solidFill>
                  <a:srgbClr val="0070C0"/>
                </a:solidFill>
              </a:rPr>
              <a:t>Ende 2014 Sportraumentwicklungskonzept beauftragt</a:t>
            </a:r>
          </a:p>
          <a:p>
            <a:endParaRPr lang="de-DE" sz="1600" b="1" dirty="0">
              <a:solidFill>
                <a:srgbClr val="0070C0"/>
              </a:solidFill>
            </a:endParaRPr>
          </a:p>
          <a:p>
            <a:r>
              <a:rPr lang="de-DE" sz="1600" b="1" dirty="0" smtClean="0">
                <a:solidFill>
                  <a:srgbClr val="0070C0"/>
                </a:solidFill>
              </a:rPr>
              <a:t>07/2016 Vorstellung des Sportraumentwicklungskonzeptes im Stadtrat</a:t>
            </a:r>
            <a:endParaRPr lang="de-DE" sz="1600" dirty="0" smtClean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smtClean="0">
                <a:solidFill>
                  <a:srgbClr val="0070C0"/>
                </a:solidFill>
              </a:rPr>
              <a:t>Ziel für Fußball: Ein-Standort-Lösung an Nordtangente (ehem. Kiesgrube)</a:t>
            </a:r>
            <a:endParaRPr lang="de-DE" sz="1600" dirty="0">
              <a:solidFill>
                <a:srgbClr val="0070C0"/>
              </a:solidFill>
            </a:endParaRPr>
          </a:p>
          <a:p>
            <a:endParaRPr lang="de-DE" sz="1600" b="1" dirty="0" smtClean="0"/>
          </a:p>
          <a:p>
            <a:r>
              <a:rPr lang="de-DE" sz="1600" b="1" dirty="0" smtClean="0">
                <a:solidFill>
                  <a:srgbClr val="0070C0"/>
                </a:solidFill>
              </a:rPr>
              <a:t>04/2017</a:t>
            </a:r>
            <a:r>
              <a:rPr lang="de-DE" sz="1600" b="1" dirty="0">
                <a:solidFill>
                  <a:srgbClr val="0070C0"/>
                </a:solidFill>
              </a:rPr>
              <a:t>: Entscheidung gegen Nordtangentengrundstück </a:t>
            </a:r>
            <a:endParaRPr lang="de-DE" sz="1600" b="1" dirty="0" smtClean="0">
              <a:solidFill>
                <a:srgbClr val="0070C0"/>
              </a:solidFill>
            </a:endParaRPr>
          </a:p>
          <a:p>
            <a:r>
              <a:rPr lang="de-DE" sz="1600" dirty="0" smtClean="0">
                <a:solidFill>
                  <a:srgbClr val="0070C0"/>
                </a:solidFill>
              </a:rPr>
              <a:t>(</a:t>
            </a:r>
            <a:r>
              <a:rPr lang="de-DE" sz="1600" dirty="0">
                <a:solidFill>
                  <a:srgbClr val="0070C0"/>
                </a:solidFill>
              </a:rPr>
              <a:t>zu langwierig, zu teuer, zu klein</a:t>
            </a:r>
            <a:r>
              <a:rPr lang="de-DE" sz="1600" dirty="0" smtClean="0">
                <a:solidFill>
                  <a:srgbClr val="0070C0"/>
                </a:solidFill>
              </a:rPr>
              <a:t>)</a:t>
            </a:r>
            <a:endParaRPr lang="de-DE" sz="1600" dirty="0">
              <a:solidFill>
                <a:srgbClr val="0070C0"/>
              </a:solidFill>
            </a:endParaRPr>
          </a:p>
          <a:p>
            <a:endParaRPr lang="de-DE" sz="1600" dirty="0" smtClean="0">
              <a:solidFill>
                <a:srgbClr val="FF0000"/>
              </a:solidFill>
            </a:endParaRPr>
          </a:p>
          <a:p>
            <a:r>
              <a:rPr lang="de-DE" sz="1600" b="1" dirty="0">
                <a:solidFill>
                  <a:srgbClr val="0070C0"/>
                </a:solidFill>
              </a:rPr>
              <a:t>05/ 2017 Außerordentliche Mitgliederversammlung FC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rgbClr val="0070C0"/>
                </a:solidFill>
              </a:rPr>
              <a:t>Richtungsentscheidung Standortproblematik (91% für Ein-Standortlösung </a:t>
            </a:r>
            <a:r>
              <a:rPr lang="de-DE" sz="1600" dirty="0" err="1" smtClean="0">
                <a:solidFill>
                  <a:srgbClr val="0070C0"/>
                </a:solidFill>
              </a:rPr>
              <a:t>Altmühldorf</a:t>
            </a:r>
            <a:r>
              <a:rPr lang="de-DE" sz="1600" dirty="0" smtClean="0">
                <a:solidFill>
                  <a:srgbClr val="0070C0"/>
                </a:solidFill>
              </a:rPr>
              <a:t>, Alternative: Mehr-Standortlösungen auch mit </a:t>
            </a:r>
            <a:r>
              <a:rPr lang="de-DE" sz="1600" dirty="0" err="1" smtClean="0">
                <a:solidFill>
                  <a:srgbClr val="0070C0"/>
                </a:solidFill>
              </a:rPr>
              <a:t>Mößling</a:t>
            </a:r>
            <a:r>
              <a:rPr lang="de-DE" sz="1600" dirty="0" smtClean="0">
                <a:solidFill>
                  <a:srgbClr val="0070C0"/>
                </a:solidFill>
              </a:rPr>
              <a:t>)</a:t>
            </a:r>
            <a:endParaRPr lang="de-DE" sz="1600" dirty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600" dirty="0" smtClean="0">
              <a:solidFill>
                <a:srgbClr val="FF0000"/>
              </a:solidFill>
            </a:endParaRPr>
          </a:p>
          <a:p>
            <a:r>
              <a:rPr lang="de-DE" sz="1600" b="1" dirty="0">
                <a:solidFill>
                  <a:srgbClr val="0070C0"/>
                </a:solidFill>
              </a:rPr>
              <a:t>2018 </a:t>
            </a:r>
            <a:r>
              <a:rPr lang="de-DE" sz="1600" b="1" dirty="0" smtClean="0">
                <a:solidFill>
                  <a:srgbClr val="0070C0"/>
                </a:solidFill>
              </a:rPr>
              <a:t>Klärungen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smtClean="0">
                <a:solidFill>
                  <a:srgbClr val="0070C0"/>
                </a:solidFill>
              </a:rPr>
              <a:t>Hochwassersituation </a:t>
            </a:r>
            <a:r>
              <a:rPr lang="de-DE" sz="1600" dirty="0">
                <a:solidFill>
                  <a:srgbClr val="0070C0"/>
                </a:solidFill>
              </a:rPr>
              <a:t>/ Auswirkungen, </a:t>
            </a:r>
            <a:r>
              <a:rPr lang="de-DE" sz="1600" dirty="0" smtClean="0">
                <a:solidFill>
                  <a:srgbClr val="0070C0"/>
                </a:solidFill>
              </a:rPr>
              <a:t>Kunstrasenplätze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smtClean="0">
                <a:solidFill>
                  <a:srgbClr val="0070C0"/>
                </a:solidFill>
              </a:rPr>
              <a:t>Zukunft ESV</a:t>
            </a:r>
          </a:p>
          <a:p>
            <a:endParaRPr lang="de-DE" sz="1600" b="1" dirty="0">
              <a:solidFill>
                <a:srgbClr val="0070C0"/>
              </a:solidFill>
            </a:endParaRPr>
          </a:p>
          <a:p>
            <a:r>
              <a:rPr lang="de-DE" sz="1600" b="1" dirty="0">
                <a:solidFill>
                  <a:srgbClr val="0070C0"/>
                </a:solidFill>
              </a:rPr>
              <a:t>05/2019 Entscheidung 2- Standort Lösung ESV und </a:t>
            </a:r>
            <a:r>
              <a:rPr lang="de-DE" sz="1600" b="1" dirty="0" smtClean="0">
                <a:solidFill>
                  <a:srgbClr val="0070C0"/>
                </a:solidFill>
              </a:rPr>
              <a:t>Mößling</a:t>
            </a:r>
            <a:endParaRPr lang="de-DE" sz="1600" dirty="0"/>
          </a:p>
          <a:p>
            <a:endParaRPr lang="de-DE" sz="1600" dirty="0" smtClean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1317" y="1219974"/>
            <a:ext cx="1390650" cy="187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193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9AFBB-8E4A-4FB8-90C0-14F1ECDC6E90}" type="slidenum">
              <a:rPr lang="de-DE" smtClean="0"/>
              <a:t>14</a:t>
            </a:fld>
            <a:endParaRPr lang="de-DE"/>
          </a:p>
        </p:txBody>
      </p:sp>
      <p:sp>
        <p:nvSpPr>
          <p:cNvPr id="5" name="Rechteck 4"/>
          <p:cNvSpPr/>
          <p:nvPr/>
        </p:nvSpPr>
        <p:spPr>
          <a:xfrm>
            <a:off x="539551" y="260648"/>
            <a:ext cx="8132416" cy="4320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590872" y="274638"/>
            <a:ext cx="8229600" cy="418058"/>
          </a:xfrm>
        </p:spPr>
        <p:txBody>
          <a:bodyPr>
            <a:normAutofit fontScale="90000"/>
          </a:bodyPr>
          <a:lstStyle/>
          <a:p>
            <a:pPr algn="l"/>
            <a:r>
              <a:rPr lang="de-DE" sz="2400" b="1" dirty="0" smtClean="0"/>
              <a:t>Dorfentwicklung </a:t>
            </a:r>
            <a:r>
              <a:rPr lang="de-DE" sz="2400" b="1" dirty="0" err="1" smtClean="0"/>
              <a:t>Mößling</a:t>
            </a:r>
            <a:endParaRPr lang="de-DE" sz="2400" b="1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8191" y="257766"/>
            <a:ext cx="366257" cy="434930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539551" y="893652"/>
            <a:ext cx="82413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u="sng" dirty="0" smtClean="0">
                <a:solidFill>
                  <a:srgbClr val="0070C0"/>
                </a:solidFill>
              </a:rPr>
              <a:t>Sportentwicklung / FC – Luftbild Bestand</a:t>
            </a:r>
          </a:p>
          <a:p>
            <a:endParaRPr lang="de-DE" sz="1600" b="1" dirty="0">
              <a:solidFill>
                <a:srgbClr val="0070C0"/>
              </a:solidFill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0" y="1412776"/>
            <a:ext cx="7314470" cy="4943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0333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9AFBB-8E4A-4FB8-90C0-14F1ECDC6E90}" type="slidenum">
              <a:rPr lang="de-DE" smtClean="0"/>
              <a:t>15</a:t>
            </a:fld>
            <a:endParaRPr lang="de-DE"/>
          </a:p>
        </p:txBody>
      </p:sp>
      <p:sp>
        <p:nvSpPr>
          <p:cNvPr id="5" name="Rechteck 4"/>
          <p:cNvSpPr/>
          <p:nvPr/>
        </p:nvSpPr>
        <p:spPr>
          <a:xfrm>
            <a:off x="539551" y="260648"/>
            <a:ext cx="8132416" cy="4320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590872" y="274638"/>
            <a:ext cx="8229600" cy="418058"/>
          </a:xfrm>
        </p:spPr>
        <p:txBody>
          <a:bodyPr>
            <a:normAutofit fontScale="90000"/>
          </a:bodyPr>
          <a:lstStyle/>
          <a:p>
            <a:pPr algn="l"/>
            <a:r>
              <a:rPr lang="de-DE" sz="2400" b="1" dirty="0" smtClean="0"/>
              <a:t>Dorfentwicklung </a:t>
            </a:r>
            <a:r>
              <a:rPr lang="de-DE" sz="2400" b="1" dirty="0" err="1" smtClean="0"/>
              <a:t>Mößling</a:t>
            </a:r>
            <a:endParaRPr lang="de-DE" sz="2400" b="1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8191" y="257766"/>
            <a:ext cx="366257" cy="434930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539551" y="893652"/>
            <a:ext cx="82413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u="sng" dirty="0" smtClean="0">
                <a:solidFill>
                  <a:srgbClr val="0070C0"/>
                </a:solidFill>
              </a:rPr>
              <a:t>Sportentwicklung / FC  - Gegenüberstellung Bestand - Planung</a:t>
            </a:r>
          </a:p>
          <a:p>
            <a:endParaRPr lang="de-DE" sz="1600" b="1" dirty="0">
              <a:solidFill>
                <a:srgbClr val="0070C0"/>
              </a:solidFill>
            </a:endParaRP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 rotWithShape="1">
          <a:blip r:embed="rId3"/>
          <a:srcRect l="4819" t="1313" r="1204" b="8232"/>
          <a:stretch/>
        </p:blipFill>
        <p:spPr>
          <a:xfrm>
            <a:off x="611560" y="1412776"/>
            <a:ext cx="5616624" cy="4959559"/>
          </a:xfrm>
          <a:prstGeom prst="rect">
            <a:avLst/>
          </a:prstGeom>
        </p:spPr>
      </p:pic>
      <p:sp>
        <p:nvSpPr>
          <p:cNvPr id="10" name="Textfeld 9"/>
          <p:cNvSpPr txBox="1"/>
          <p:nvPr/>
        </p:nvSpPr>
        <p:spPr>
          <a:xfrm>
            <a:off x="6372200" y="1559388"/>
            <a:ext cx="241176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>
                <a:solidFill>
                  <a:srgbClr val="0070C0"/>
                </a:solidFill>
              </a:rPr>
              <a:t>Trainingsplatz:</a:t>
            </a:r>
          </a:p>
          <a:p>
            <a:r>
              <a:rPr lang="de-DE" sz="1600" dirty="0">
                <a:solidFill>
                  <a:srgbClr val="0070C0"/>
                </a:solidFill>
              </a:rPr>
              <a:t>3m reduzieren</a:t>
            </a:r>
          </a:p>
          <a:p>
            <a:r>
              <a:rPr lang="de-DE" sz="1600" dirty="0">
                <a:solidFill>
                  <a:srgbClr val="0070C0"/>
                </a:solidFill>
              </a:rPr>
              <a:t>3m verschoben</a:t>
            </a:r>
          </a:p>
          <a:p>
            <a:endParaRPr lang="de-DE" sz="1600" b="1" dirty="0">
              <a:solidFill>
                <a:srgbClr val="0070C0"/>
              </a:solidFill>
            </a:endParaRPr>
          </a:p>
          <a:p>
            <a:r>
              <a:rPr lang="de-DE" sz="1600" b="1" dirty="0">
                <a:solidFill>
                  <a:srgbClr val="0070C0"/>
                </a:solidFill>
              </a:rPr>
              <a:t>Flutlicht:</a:t>
            </a:r>
          </a:p>
          <a:p>
            <a:r>
              <a:rPr lang="de-DE" sz="1600" dirty="0">
                <a:solidFill>
                  <a:srgbClr val="0070C0"/>
                </a:solidFill>
              </a:rPr>
              <a:t>1 Mast </a:t>
            </a:r>
            <a:r>
              <a:rPr lang="de-DE" sz="1600" dirty="0" smtClean="0">
                <a:solidFill>
                  <a:srgbClr val="0070C0"/>
                </a:solidFill>
              </a:rPr>
              <a:t>versetzen</a:t>
            </a:r>
          </a:p>
          <a:p>
            <a:r>
              <a:rPr lang="de-DE" sz="1600" dirty="0" smtClean="0">
                <a:solidFill>
                  <a:srgbClr val="0070C0"/>
                </a:solidFill>
              </a:rPr>
              <a:t>2 zusätzliche Leuchte</a:t>
            </a:r>
          </a:p>
          <a:p>
            <a:r>
              <a:rPr lang="de-DE" sz="1600" dirty="0" smtClean="0">
                <a:solidFill>
                  <a:srgbClr val="0070C0"/>
                </a:solidFill>
              </a:rPr>
              <a:t>4 zusätzliche Masten incl. Leuchten</a:t>
            </a:r>
          </a:p>
          <a:p>
            <a:endParaRPr lang="de-DE" sz="1600" dirty="0">
              <a:solidFill>
                <a:srgbClr val="0070C0"/>
              </a:solidFill>
            </a:endParaRPr>
          </a:p>
          <a:p>
            <a:r>
              <a:rPr lang="de-DE" sz="1600" b="1" dirty="0" smtClean="0">
                <a:solidFill>
                  <a:srgbClr val="0070C0"/>
                </a:solidFill>
              </a:rPr>
              <a:t>Bewässerung:</a:t>
            </a:r>
          </a:p>
          <a:p>
            <a:r>
              <a:rPr lang="de-DE" sz="1600" dirty="0" smtClean="0">
                <a:solidFill>
                  <a:srgbClr val="0070C0"/>
                </a:solidFill>
              </a:rPr>
              <a:t>Beide Plätze</a:t>
            </a:r>
          </a:p>
          <a:p>
            <a:endParaRPr lang="de-DE" sz="1600" dirty="0">
              <a:solidFill>
                <a:srgbClr val="0070C0"/>
              </a:solidFill>
            </a:endParaRPr>
          </a:p>
          <a:p>
            <a:r>
              <a:rPr lang="de-DE" sz="1600" b="1" dirty="0" smtClean="0">
                <a:solidFill>
                  <a:srgbClr val="0070C0"/>
                </a:solidFill>
              </a:rPr>
              <a:t>2m Zaun zu Auerstraße</a:t>
            </a:r>
          </a:p>
          <a:p>
            <a:endParaRPr lang="de-DE" sz="1600" b="1" dirty="0">
              <a:solidFill>
                <a:srgbClr val="0070C0"/>
              </a:solidFill>
            </a:endParaRPr>
          </a:p>
          <a:p>
            <a:r>
              <a:rPr lang="de-DE" sz="1600" dirty="0" smtClean="0">
                <a:solidFill>
                  <a:srgbClr val="0070C0"/>
                </a:solidFill>
              </a:rPr>
              <a:t>abgestimmt 30.09.2019</a:t>
            </a:r>
            <a:endParaRPr lang="de-DE" sz="1600" dirty="0">
              <a:solidFill>
                <a:srgbClr val="0070C0"/>
              </a:solidFill>
            </a:endParaRPr>
          </a:p>
          <a:p>
            <a:r>
              <a:rPr lang="de-DE" sz="1600" b="1" dirty="0">
                <a:solidFill>
                  <a:srgbClr val="0070C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33772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9AFBB-8E4A-4FB8-90C0-14F1ECDC6E90}" type="slidenum">
              <a:rPr lang="de-DE" smtClean="0"/>
              <a:t>16</a:t>
            </a:fld>
            <a:endParaRPr lang="de-DE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2"/>
          <a:srcRect l="2224" t="1899" r="2247" b="2324"/>
          <a:stretch/>
        </p:blipFill>
        <p:spPr>
          <a:xfrm>
            <a:off x="611560" y="1412776"/>
            <a:ext cx="5904656" cy="5112568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539551" y="260648"/>
            <a:ext cx="8132416" cy="4320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590872" y="274638"/>
            <a:ext cx="8229600" cy="418058"/>
          </a:xfrm>
        </p:spPr>
        <p:txBody>
          <a:bodyPr>
            <a:normAutofit fontScale="90000"/>
          </a:bodyPr>
          <a:lstStyle/>
          <a:p>
            <a:pPr algn="l"/>
            <a:r>
              <a:rPr lang="de-DE" sz="2400" b="1" dirty="0" smtClean="0"/>
              <a:t>Dorfentwicklung </a:t>
            </a:r>
            <a:r>
              <a:rPr lang="de-DE" sz="2400" b="1" dirty="0" err="1" smtClean="0"/>
              <a:t>Mößling</a:t>
            </a:r>
            <a:endParaRPr lang="de-DE" sz="2400" b="1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8191" y="257766"/>
            <a:ext cx="366257" cy="434930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539551" y="893652"/>
            <a:ext cx="82413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u="sng" dirty="0" smtClean="0">
                <a:solidFill>
                  <a:srgbClr val="0070C0"/>
                </a:solidFill>
              </a:rPr>
              <a:t>Sportentwicklung / FC</a:t>
            </a:r>
          </a:p>
          <a:p>
            <a:endParaRPr lang="de-DE" sz="1600" b="1" dirty="0">
              <a:solidFill>
                <a:srgbClr val="0070C0"/>
              </a:solidFill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6588225" y="1402633"/>
            <a:ext cx="20837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smtClean="0">
                <a:solidFill>
                  <a:srgbClr val="0070C0"/>
                </a:solidFill>
              </a:rPr>
              <a:t>Planungskonzept </a:t>
            </a:r>
          </a:p>
          <a:p>
            <a:r>
              <a:rPr lang="de-DE" sz="1600" b="1" dirty="0" smtClean="0">
                <a:solidFill>
                  <a:srgbClr val="0070C0"/>
                </a:solidFill>
              </a:rPr>
              <a:t>Bebauungsplan</a:t>
            </a:r>
          </a:p>
          <a:p>
            <a:r>
              <a:rPr lang="de-DE" sz="1600" b="1" dirty="0" err="1" smtClean="0">
                <a:solidFill>
                  <a:srgbClr val="0070C0"/>
                </a:solidFill>
              </a:rPr>
              <a:t>Mößling</a:t>
            </a:r>
            <a:r>
              <a:rPr lang="de-DE" sz="1600" b="1" dirty="0" smtClean="0">
                <a:solidFill>
                  <a:srgbClr val="0070C0"/>
                </a:solidFill>
              </a:rPr>
              <a:t> Mitte</a:t>
            </a:r>
            <a:endParaRPr lang="de-DE" sz="1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25946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9AFBB-8E4A-4FB8-90C0-14F1ECDC6E90}" type="slidenum">
              <a:rPr lang="de-DE" smtClean="0"/>
              <a:t>17</a:t>
            </a:fld>
            <a:endParaRPr lang="de-DE"/>
          </a:p>
        </p:txBody>
      </p:sp>
      <p:sp>
        <p:nvSpPr>
          <p:cNvPr id="6" name="Rechteck 5"/>
          <p:cNvSpPr/>
          <p:nvPr/>
        </p:nvSpPr>
        <p:spPr>
          <a:xfrm>
            <a:off x="539551" y="260648"/>
            <a:ext cx="8132416" cy="4320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590872" y="274638"/>
            <a:ext cx="8229600" cy="418058"/>
          </a:xfrm>
        </p:spPr>
        <p:txBody>
          <a:bodyPr>
            <a:normAutofit fontScale="90000"/>
          </a:bodyPr>
          <a:lstStyle/>
          <a:p>
            <a:pPr algn="l"/>
            <a:r>
              <a:rPr lang="de-DE" sz="2400" b="1" dirty="0" smtClean="0"/>
              <a:t>Dorfentwicklung </a:t>
            </a:r>
            <a:r>
              <a:rPr lang="de-DE" sz="2400" b="1" dirty="0" err="1" smtClean="0"/>
              <a:t>Mößling</a:t>
            </a:r>
            <a:endParaRPr lang="de-DE" sz="2400" b="1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8191" y="257766"/>
            <a:ext cx="366257" cy="434930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579105" y="868650"/>
            <a:ext cx="82413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u="sng" dirty="0" smtClean="0">
                <a:solidFill>
                  <a:srgbClr val="0070C0"/>
                </a:solidFill>
              </a:rPr>
              <a:t>Dorferneuerung Mößling - Bebauungspläne</a:t>
            </a:r>
            <a:endParaRPr lang="de-DE" dirty="0" smtClean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4"/>
          <a:srcRect b="1351"/>
          <a:stretch/>
        </p:blipFill>
        <p:spPr>
          <a:xfrm>
            <a:off x="598880" y="1246023"/>
            <a:ext cx="7141472" cy="5279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94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9AFBB-8E4A-4FB8-90C0-14F1ECDC6E90}" type="slidenum">
              <a:rPr lang="de-DE" smtClean="0"/>
              <a:t>18</a:t>
            </a:fld>
            <a:endParaRPr lang="de-DE"/>
          </a:p>
        </p:txBody>
      </p:sp>
      <p:sp>
        <p:nvSpPr>
          <p:cNvPr id="6" name="Rechteck 5"/>
          <p:cNvSpPr/>
          <p:nvPr/>
        </p:nvSpPr>
        <p:spPr>
          <a:xfrm>
            <a:off x="539551" y="260648"/>
            <a:ext cx="8132416" cy="4320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590872" y="274638"/>
            <a:ext cx="8229600" cy="418058"/>
          </a:xfrm>
        </p:spPr>
        <p:txBody>
          <a:bodyPr>
            <a:normAutofit fontScale="90000"/>
          </a:bodyPr>
          <a:lstStyle/>
          <a:p>
            <a:pPr algn="l"/>
            <a:r>
              <a:rPr lang="de-DE" sz="2400" b="1" dirty="0" smtClean="0"/>
              <a:t>Dorfentwicklung </a:t>
            </a:r>
            <a:r>
              <a:rPr lang="de-DE" sz="2400" b="1" dirty="0" err="1" smtClean="0"/>
              <a:t>Mößling</a:t>
            </a:r>
            <a:endParaRPr lang="de-DE" sz="2400" b="1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8191" y="257766"/>
            <a:ext cx="366257" cy="434930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579105" y="692696"/>
            <a:ext cx="8241367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1200" b="1" u="sng" dirty="0">
              <a:solidFill>
                <a:srgbClr val="0070C0"/>
              </a:solidFill>
            </a:endParaRPr>
          </a:p>
          <a:p>
            <a:r>
              <a:rPr lang="de-DE" sz="2000" b="1" u="sng" dirty="0" smtClean="0">
                <a:solidFill>
                  <a:srgbClr val="0070C0"/>
                </a:solidFill>
              </a:rPr>
              <a:t>Dorferneuerung </a:t>
            </a:r>
            <a:r>
              <a:rPr lang="de-DE" sz="2000" b="1" u="sng" dirty="0" err="1" smtClean="0">
                <a:solidFill>
                  <a:srgbClr val="0070C0"/>
                </a:solidFill>
              </a:rPr>
              <a:t>Mößling</a:t>
            </a:r>
            <a:r>
              <a:rPr lang="de-DE" sz="2000" b="1" u="sng" dirty="0" smtClean="0">
                <a:solidFill>
                  <a:srgbClr val="0070C0"/>
                </a:solidFill>
              </a:rPr>
              <a:t> – bisheriger Bebauungsplan</a:t>
            </a:r>
          </a:p>
          <a:p>
            <a:r>
              <a:rPr lang="de-DE" sz="2400" b="1" u="sng" dirty="0" smtClean="0">
                <a:solidFill>
                  <a:srgbClr val="0070C0"/>
                </a:solidFill>
              </a:rPr>
              <a:t> </a:t>
            </a:r>
            <a:endParaRPr lang="de-DE" sz="600" b="1" u="sng" dirty="0" smtClean="0">
              <a:solidFill>
                <a:srgbClr val="0070C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b="1" dirty="0" smtClean="0">
                <a:solidFill>
                  <a:srgbClr val="0070C0"/>
                </a:solidFill>
              </a:rPr>
              <a:t>Kein Ersatz von bestimmten Gebäuden nach Abriss -&gt; Innenhöfe gehen verloren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b="1" dirty="0" smtClean="0">
                <a:solidFill>
                  <a:srgbClr val="0070C0"/>
                </a:solidFill>
              </a:rPr>
              <a:t>Verlust von Stellplätzen für Betrieb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b="1" dirty="0" smtClean="0">
                <a:solidFill>
                  <a:srgbClr val="0070C0"/>
                </a:solidFill>
              </a:rPr>
              <a:t>Umgriff zu klein für Verbesserung </a:t>
            </a:r>
          </a:p>
          <a:p>
            <a:pPr marL="357188"/>
            <a:r>
              <a:rPr lang="de-DE" b="1" dirty="0" smtClean="0">
                <a:solidFill>
                  <a:srgbClr val="0070C0"/>
                </a:solidFill>
              </a:rPr>
              <a:t>Dorfzentrum</a:t>
            </a:r>
          </a:p>
          <a:p>
            <a:pPr marL="357188" indent="-357188">
              <a:buFont typeface="Arial" panose="020B0604020202020204" pitchFamily="34" charset="0"/>
              <a:buChar char="•"/>
            </a:pPr>
            <a:r>
              <a:rPr lang="de-DE" b="1" dirty="0" smtClean="0">
                <a:solidFill>
                  <a:srgbClr val="0070C0"/>
                </a:solidFill>
              </a:rPr>
              <a:t>Keine Sicherung von Grünflächen</a:t>
            </a:r>
            <a:endParaRPr lang="de-DE" dirty="0" smtClean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3202260"/>
            <a:ext cx="3771900" cy="3467100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5947" y="2172257"/>
            <a:ext cx="3062921" cy="4366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76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9AFBB-8E4A-4FB8-90C0-14F1ECDC6E90}" type="slidenum">
              <a:rPr lang="de-DE" smtClean="0"/>
              <a:t>19</a:t>
            </a:fld>
            <a:endParaRPr lang="de-DE" dirty="0"/>
          </a:p>
        </p:txBody>
      </p:sp>
      <p:sp>
        <p:nvSpPr>
          <p:cNvPr id="5" name="Rechteck 4"/>
          <p:cNvSpPr/>
          <p:nvPr/>
        </p:nvSpPr>
        <p:spPr>
          <a:xfrm>
            <a:off x="539551" y="260648"/>
            <a:ext cx="8132416" cy="4320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590872" y="274638"/>
            <a:ext cx="8229600" cy="418058"/>
          </a:xfrm>
        </p:spPr>
        <p:txBody>
          <a:bodyPr>
            <a:normAutofit fontScale="90000"/>
          </a:bodyPr>
          <a:lstStyle/>
          <a:p>
            <a:pPr algn="l"/>
            <a:r>
              <a:rPr lang="de-DE" sz="2400" b="1" dirty="0" smtClean="0"/>
              <a:t>Dorfentwicklung </a:t>
            </a:r>
            <a:r>
              <a:rPr lang="de-DE" sz="2400" b="1" dirty="0" err="1" smtClean="0"/>
              <a:t>Mößling</a:t>
            </a:r>
            <a:endParaRPr lang="de-DE" sz="2400" b="1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8191" y="257766"/>
            <a:ext cx="366257" cy="434930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579105" y="911042"/>
            <a:ext cx="824136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u="sng" dirty="0" smtClean="0">
                <a:solidFill>
                  <a:srgbClr val="0070C0"/>
                </a:solidFill>
              </a:rPr>
              <a:t>Mößling „gestern und heute“ </a:t>
            </a:r>
          </a:p>
          <a:p>
            <a:endParaRPr lang="de-DE" sz="1000" b="1" dirty="0" smtClean="0">
              <a:solidFill>
                <a:srgbClr val="0070C0"/>
              </a:solidFill>
            </a:endParaRPr>
          </a:p>
          <a:p>
            <a:r>
              <a:rPr lang="de-DE" sz="2000" b="1" dirty="0" smtClean="0">
                <a:solidFill>
                  <a:srgbClr val="0070C0"/>
                </a:solidFill>
              </a:rPr>
              <a:t>Analyse für das Bebauungskonzept und den Bebauungsplan</a:t>
            </a:r>
            <a:endParaRPr lang="de-DE" sz="1600" dirty="0" smtClean="0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55"/>
          <a:stretch/>
        </p:blipFill>
        <p:spPr>
          <a:xfrm>
            <a:off x="539551" y="1988840"/>
            <a:ext cx="4176466" cy="3670644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28" r="21380" b="5580"/>
          <a:stretch/>
        </p:blipFill>
        <p:spPr>
          <a:xfrm>
            <a:off x="4860032" y="1988840"/>
            <a:ext cx="3811934" cy="3670644"/>
          </a:xfrm>
          <a:prstGeom prst="rect">
            <a:avLst/>
          </a:prstGeom>
        </p:spPr>
      </p:pic>
      <p:sp>
        <p:nvSpPr>
          <p:cNvPr id="12" name="Textfeld 11"/>
          <p:cNvSpPr txBox="1"/>
          <p:nvPr/>
        </p:nvSpPr>
        <p:spPr>
          <a:xfrm>
            <a:off x="452710" y="5659484"/>
            <a:ext cx="82562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solidFill>
                  <a:srgbClr val="0070C0"/>
                </a:solidFill>
              </a:rPr>
              <a:t>Historische Karte (1808 – 1864)		               Luftbild Mößling aktuell  </a:t>
            </a:r>
            <a:endParaRPr lang="de-DE" sz="1600" dirty="0" smtClean="0"/>
          </a:p>
        </p:txBody>
      </p:sp>
    </p:spTree>
    <p:extLst>
      <p:ext uri="{BB962C8B-B14F-4D97-AF65-F5344CB8AC3E}">
        <p14:creationId xmlns:p14="http://schemas.microsoft.com/office/powerpoint/2010/main" val="909026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9AFBB-8E4A-4FB8-90C0-14F1ECDC6E90}" type="slidenum">
              <a:rPr lang="de-DE" smtClean="0"/>
              <a:t>2</a:t>
            </a:fld>
            <a:endParaRPr lang="de-DE"/>
          </a:p>
        </p:txBody>
      </p:sp>
      <p:sp>
        <p:nvSpPr>
          <p:cNvPr id="5" name="Rechteck 4"/>
          <p:cNvSpPr/>
          <p:nvPr/>
        </p:nvSpPr>
        <p:spPr>
          <a:xfrm>
            <a:off x="539551" y="260648"/>
            <a:ext cx="8132416" cy="4320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590872" y="274638"/>
            <a:ext cx="8229600" cy="418058"/>
          </a:xfrm>
        </p:spPr>
        <p:txBody>
          <a:bodyPr>
            <a:normAutofit fontScale="90000"/>
          </a:bodyPr>
          <a:lstStyle/>
          <a:p>
            <a:pPr algn="l"/>
            <a:r>
              <a:rPr lang="de-DE" sz="2400" b="1" dirty="0" smtClean="0"/>
              <a:t>Dorfentwicklung </a:t>
            </a:r>
            <a:r>
              <a:rPr lang="de-DE" sz="2400" b="1" dirty="0" err="1" smtClean="0"/>
              <a:t>Mößling</a:t>
            </a:r>
            <a:endParaRPr lang="de-DE" sz="2400" b="1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8191" y="257766"/>
            <a:ext cx="366257" cy="434930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539551" y="1219974"/>
            <a:ext cx="8241367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srgbClr val="0070C0"/>
                </a:solidFill>
              </a:rPr>
              <a:t>Agenda Informationsveranstaltung 29.10.2019</a:t>
            </a:r>
            <a:endParaRPr lang="de-DE" b="1" dirty="0">
              <a:solidFill>
                <a:srgbClr val="0070C0"/>
              </a:solidFill>
            </a:endParaRPr>
          </a:p>
          <a:p>
            <a:endParaRPr lang="de-DE" b="1" dirty="0" smtClean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b="1" dirty="0" smtClean="0">
                <a:solidFill>
                  <a:srgbClr val="0070C0"/>
                </a:solidFill>
              </a:rPr>
              <a:t>Begrüßung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b="1" dirty="0" smtClean="0">
                <a:solidFill>
                  <a:srgbClr val="0070C0"/>
                </a:solidFill>
              </a:rPr>
              <a:t>Dorferneuerung </a:t>
            </a:r>
            <a:r>
              <a:rPr lang="de-DE" b="1" dirty="0" err="1" smtClean="0">
                <a:solidFill>
                  <a:srgbClr val="0070C0"/>
                </a:solidFill>
              </a:rPr>
              <a:t>Mößling</a:t>
            </a:r>
            <a:r>
              <a:rPr lang="de-DE" b="1" dirty="0" smtClean="0">
                <a:solidFill>
                  <a:srgbClr val="0070C0"/>
                </a:solidFill>
              </a:rPr>
              <a:t> (2010-2016)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b="1" dirty="0" smtClean="0">
                <a:solidFill>
                  <a:srgbClr val="0070C0"/>
                </a:solidFill>
              </a:rPr>
              <a:t>Neue Entwicklungen seit 2016 / </a:t>
            </a:r>
            <a:r>
              <a:rPr lang="de-DE" b="1" dirty="0">
                <a:solidFill>
                  <a:srgbClr val="0070C0"/>
                </a:solidFill>
              </a:rPr>
              <a:t>Parallele Planungen seit </a:t>
            </a:r>
            <a:r>
              <a:rPr lang="de-DE" b="1" dirty="0" smtClean="0">
                <a:solidFill>
                  <a:srgbClr val="0070C0"/>
                </a:solidFill>
              </a:rPr>
              <a:t>2010</a:t>
            </a:r>
          </a:p>
          <a:p>
            <a:pPr marL="712788" indent="-7127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b="1" dirty="0">
                <a:solidFill>
                  <a:srgbClr val="0070C0"/>
                </a:solidFill>
              </a:rPr>
              <a:t>Schützenheim der Schützengesellschaft </a:t>
            </a:r>
            <a:r>
              <a:rPr lang="de-DE" b="1" dirty="0" err="1" smtClean="0">
                <a:solidFill>
                  <a:srgbClr val="0070C0"/>
                </a:solidFill>
              </a:rPr>
              <a:t>Mößling</a:t>
            </a:r>
            <a:endParaRPr lang="de-DE" b="1" dirty="0" smtClean="0">
              <a:solidFill>
                <a:srgbClr val="0070C0"/>
              </a:solidFill>
            </a:endParaRPr>
          </a:p>
          <a:p>
            <a:pPr marL="712788" indent="-7127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b="1" dirty="0">
                <a:solidFill>
                  <a:srgbClr val="0070C0"/>
                </a:solidFill>
              </a:rPr>
              <a:t>Erweiterung der Grundschule </a:t>
            </a:r>
            <a:r>
              <a:rPr lang="de-DE" b="1" dirty="0" err="1">
                <a:solidFill>
                  <a:srgbClr val="0070C0"/>
                </a:solidFill>
              </a:rPr>
              <a:t>Mößling</a:t>
            </a:r>
            <a:endParaRPr lang="de-DE" b="1" dirty="0">
              <a:solidFill>
                <a:srgbClr val="0070C0"/>
              </a:solidFill>
            </a:endParaRPr>
          </a:p>
          <a:p>
            <a:pPr marL="712788" indent="-7127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b="1" dirty="0">
                <a:solidFill>
                  <a:srgbClr val="0070C0"/>
                </a:solidFill>
              </a:rPr>
              <a:t>Stockschützenbahnen</a:t>
            </a:r>
            <a:endParaRPr lang="de-DE" dirty="0"/>
          </a:p>
          <a:p>
            <a:pPr marL="712788" indent="-7127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b="1" dirty="0">
                <a:solidFill>
                  <a:srgbClr val="0070C0"/>
                </a:solidFill>
              </a:rPr>
              <a:t>Parken an der Auerstraße</a:t>
            </a:r>
          </a:p>
          <a:p>
            <a:pPr marL="712788" indent="-7127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b="1" dirty="0" smtClean="0">
                <a:solidFill>
                  <a:srgbClr val="0070C0"/>
                </a:solidFill>
              </a:rPr>
              <a:t>Sportstättenentwicklung, FC </a:t>
            </a:r>
            <a:r>
              <a:rPr lang="de-DE" b="1" dirty="0">
                <a:solidFill>
                  <a:srgbClr val="0070C0"/>
                </a:solidFill>
              </a:rPr>
              <a:t>Mühldorf – </a:t>
            </a:r>
            <a:r>
              <a:rPr lang="de-DE" b="1" dirty="0" smtClean="0">
                <a:solidFill>
                  <a:srgbClr val="0070C0"/>
                </a:solidFill>
              </a:rPr>
              <a:t>Standortentscheidung</a:t>
            </a:r>
            <a:endParaRPr lang="de-DE" b="1" dirty="0">
              <a:solidFill>
                <a:srgbClr val="0070C0"/>
              </a:solidFill>
            </a:endParaRPr>
          </a:p>
          <a:p>
            <a:pPr marL="712788" indent="-7127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b="1" dirty="0" smtClean="0">
                <a:solidFill>
                  <a:srgbClr val="0070C0"/>
                </a:solidFill>
              </a:rPr>
              <a:t>Bebauungsplan </a:t>
            </a:r>
            <a:r>
              <a:rPr lang="de-DE" b="1" dirty="0" err="1" smtClean="0">
                <a:solidFill>
                  <a:srgbClr val="0070C0"/>
                </a:solidFill>
              </a:rPr>
              <a:t>Mößling</a:t>
            </a:r>
            <a:r>
              <a:rPr lang="de-DE" b="1" dirty="0" smtClean="0">
                <a:solidFill>
                  <a:srgbClr val="0070C0"/>
                </a:solidFill>
              </a:rPr>
              <a:t> Mitte (Vorentwurf)</a:t>
            </a:r>
          </a:p>
          <a:p>
            <a:pPr marL="265113" indent="-2651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b="1" dirty="0" smtClean="0">
                <a:solidFill>
                  <a:srgbClr val="0070C0"/>
                </a:solidFill>
              </a:rPr>
              <a:t>Zusammenfassung</a:t>
            </a: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396254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9AFBB-8E4A-4FB8-90C0-14F1ECDC6E90}" type="slidenum">
              <a:rPr lang="de-DE" smtClean="0"/>
              <a:t>20</a:t>
            </a:fld>
            <a:endParaRPr lang="de-DE"/>
          </a:p>
        </p:txBody>
      </p:sp>
      <p:sp>
        <p:nvSpPr>
          <p:cNvPr id="5" name="Rechteck 4"/>
          <p:cNvSpPr/>
          <p:nvPr/>
        </p:nvSpPr>
        <p:spPr>
          <a:xfrm>
            <a:off x="539551" y="260648"/>
            <a:ext cx="8132416" cy="4320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590872" y="274638"/>
            <a:ext cx="8229600" cy="418058"/>
          </a:xfrm>
        </p:spPr>
        <p:txBody>
          <a:bodyPr>
            <a:normAutofit fontScale="90000"/>
          </a:bodyPr>
          <a:lstStyle/>
          <a:p>
            <a:pPr algn="l"/>
            <a:r>
              <a:rPr lang="de-DE" sz="2400" b="1" dirty="0" smtClean="0"/>
              <a:t>Dorfentwicklung </a:t>
            </a:r>
            <a:r>
              <a:rPr lang="de-DE" sz="2400" b="1" dirty="0" err="1" smtClean="0"/>
              <a:t>Mößling</a:t>
            </a:r>
            <a:endParaRPr lang="de-DE" sz="2400" b="1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8191" y="257766"/>
            <a:ext cx="366257" cy="434930"/>
          </a:xfrm>
          <a:prstGeom prst="rect">
            <a:avLst/>
          </a:prstGeom>
        </p:spPr>
      </p:pic>
      <p:sp>
        <p:nvSpPr>
          <p:cNvPr id="13" name="Textfeld 12"/>
          <p:cNvSpPr txBox="1"/>
          <p:nvPr/>
        </p:nvSpPr>
        <p:spPr>
          <a:xfrm>
            <a:off x="579105" y="893652"/>
            <a:ext cx="82413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u="sng" dirty="0" smtClean="0">
                <a:solidFill>
                  <a:srgbClr val="0070C0"/>
                </a:solidFill>
              </a:rPr>
              <a:t>Flächennutzungsplan</a:t>
            </a:r>
            <a:r>
              <a:rPr lang="de-DE" sz="2000" b="1" dirty="0" smtClean="0">
                <a:solidFill>
                  <a:srgbClr val="0070C0"/>
                </a:solidFill>
              </a:rPr>
              <a:t>   </a:t>
            </a:r>
            <a:r>
              <a:rPr lang="de-DE" sz="1400" dirty="0" smtClean="0">
                <a:solidFill>
                  <a:srgbClr val="0070C0"/>
                </a:solidFill>
                <a:latin typeface="+mj-lt"/>
              </a:rPr>
              <a:t>rechtswirksam</a:t>
            </a:r>
            <a:r>
              <a:rPr lang="de-DE" sz="1400" dirty="0">
                <a:solidFill>
                  <a:srgbClr val="0070C0"/>
                </a:solidFill>
                <a:latin typeface="+mj-lt"/>
              </a:rPr>
              <a:t>, </a:t>
            </a:r>
            <a:r>
              <a:rPr lang="de-DE" sz="1400" dirty="0" smtClean="0">
                <a:solidFill>
                  <a:srgbClr val="0070C0"/>
                </a:solidFill>
                <a:latin typeface="+mj-lt"/>
              </a:rPr>
              <a:t>Stand 11.10.2016</a:t>
            </a:r>
            <a:endParaRPr lang="de-DE" sz="1600" b="1" dirty="0">
              <a:solidFill>
                <a:srgbClr val="0070C0"/>
              </a:solidFill>
            </a:endParaRPr>
          </a:p>
        </p:txBody>
      </p:sp>
      <p:pic>
        <p:nvPicPr>
          <p:cNvPr id="14" name="Grafik 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91" t="12704" r="14328" b="28693"/>
          <a:stretch>
            <a:fillRect/>
          </a:stretch>
        </p:blipFill>
        <p:spPr bwMode="auto">
          <a:xfrm>
            <a:off x="539552" y="1351725"/>
            <a:ext cx="6357392" cy="5101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9218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9AFBB-8E4A-4FB8-90C0-14F1ECDC6E90}" type="slidenum">
              <a:rPr lang="de-DE" smtClean="0"/>
              <a:t>21</a:t>
            </a:fld>
            <a:endParaRPr lang="de-DE"/>
          </a:p>
        </p:txBody>
      </p:sp>
      <p:sp>
        <p:nvSpPr>
          <p:cNvPr id="5" name="Rechteck 4"/>
          <p:cNvSpPr/>
          <p:nvPr/>
        </p:nvSpPr>
        <p:spPr>
          <a:xfrm>
            <a:off x="539551" y="260648"/>
            <a:ext cx="8132416" cy="4320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590872" y="274638"/>
            <a:ext cx="8229600" cy="418058"/>
          </a:xfrm>
        </p:spPr>
        <p:txBody>
          <a:bodyPr>
            <a:normAutofit fontScale="90000"/>
          </a:bodyPr>
          <a:lstStyle/>
          <a:p>
            <a:pPr algn="l"/>
            <a:r>
              <a:rPr lang="de-DE" sz="2400" b="1" dirty="0" smtClean="0"/>
              <a:t>Dorfentwicklung </a:t>
            </a:r>
            <a:r>
              <a:rPr lang="de-DE" sz="2400" b="1" dirty="0" err="1" smtClean="0"/>
              <a:t>Mößling</a:t>
            </a:r>
            <a:endParaRPr lang="de-DE" sz="2400" b="1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8191" y="257766"/>
            <a:ext cx="366257" cy="434930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539551" y="1219974"/>
            <a:ext cx="8241367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u="sng" dirty="0" smtClean="0">
                <a:solidFill>
                  <a:srgbClr val="0070C0"/>
                </a:solidFill>
              </a:rPr>
              <a:t>Zusammenfassung</a:t>
            </a:r>
          </a:p>
          <a:p>
            <a:endParaRPr lang="de-DE" sz="1600" b="1" dirty="0">
              <a:solidFill>
                <a:srgbClr val="0070C0"/>
              </a:solidFill>
            </a:endParaRPr>
          </a:p>
          <a:p>
            <a:r>
              <a:rPr lang="de-DE" sz="1600" b="1" dirty="0" smtClean="0">
                <a:solidFill>
                  <a:srgbClr val="0070C0"/>
                </a:solidFill>
              </a:rPr>
              <a:t>Die Dorferneuerung lebt.</a:t>
            </a:r>
          </a:p>
          <a:p>
            <a:endParaRPr lang="de-DE" sz="1600" b="1" dirty="0">
              <a:solidFill>
                <a:srgbClr val="0070C0"/>
              </a:solidFill>
            </a:endParaRPr>
          </a:p>
          <a:p>
            <a:r>
              <a:rPr lang="de-DE" sz="1600" b="1" dirty="0" smtClean="0">
                <a:solidFill>
                  <a:srgbClr val="0070C0"/>
                </a:solidFill>
              </a:rPr>
              <a:t>Hauptziel: Lebendiges Dorfzentrum</a:t>
            </a:r>
          </a:p>
          <a:p>
            <a:endParaRPr lang="de-DE" sz="1600" b="1" dirty="0" smtClean="0">
              <a:solidFill>
                <a:srgbClr val="0070C0"/>
              </a:solidFill>
            </a:endParaRPr>
          </a:p>
          <a:p>
            <a:pPr marL="712788" indent="-7127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600" b="1" dirty="0">
                <a:solidFill>
                  <a:srgbClr val="0070C0"/>
                </a:solidFill>
              </a:rPr>
              <a:t>Schützenheim der Schützengesellschaft </a:t>
            </a:r>
            <a:r>
              <a:rPr lang="de-DE" sz="1600" b="1" dirty="0" err="1">
                <a:solidFill>
                  <a:srgbClr val="0070C0"/>
                </a:solidFill>
              </a:rPr>
              <a:t>Mößling</a:t>
            </a:r>
            <a:endParaRPr lang="de-DE" sz="1600" b="1" dirty="0">
              <a:solidFill>
                <a:srgbClr val="0070C0"/>
              </a:solidFill>
            </a:endParaRPr>
          </a:p>
          <a:p>
            <a:pPr marL="712788" indent="-7127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600" b="1" dirty="0">
                <a:solidFill>
                  <a:srgbClr val="0070C0"/>
                </a:solidFill>
              </a:rPr>
              <a:t>Erweiterung der Grundschule </a:t>
            </a:r>
            <a:r>
              <a:rPr lang="de-DE" sz="1600" b="1" dirty="0" err="1">
                <a:solidFill>
                  <a:srgbClr val="0070C0"/>
                </a:solidFill>
              </a:rPr>
              <a:t>Mößling</a:t>
            </a:r>
            <a:endParaRPr lang="de-DE" sz="1600" b="1" dirty="0">
              <a:solidFill>
                <a:srgbClr val="0070C0"/>
              </a:solidFill>
            </a:endParaRPr>
          </a:p>
          <a:p>
            <a:pPr marL="712788" indent="-7127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600" b="1" dirty="0">
                <a:solidFill>
                  <a:srgbClr val="0070C0"/>
                </a:solidFill>
              </a:rPr>
              <a:t>Stockschützenbahnen</a:t>
            </a:r>
            <a:endParaRPr lang="de-DE" sz="1600" dirty="0"/>
          </a:p>
          <a:p>
            <a:pPr marL="712788" indent="-7127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600" b="1" dirty="0">
                <a:solidFill>
                  <a:srgbClr val="0070C0"/>
                </a:solidFill>
              </a:rPr>
              <a:t>Parken an der Auerstraße</a:t>
            </a:r>
          </a:p>
          <a:p>
            <a:pPr marL="712788" indent="-7127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600" b="1" dirty="0">
                <a:solidFill>
                  <a:srgbClr val="0070C0"/>
                </a:solidFill>
              </a:rPr>
              <a:t>Sportstättenentwicklung, FC Mühldorf – Standortentscheidung</a:t>
            </a:r>
          </a:p>
          <a:p>
            <a:pPr marL="712788" indent="-7127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600" b="1" dirty="0">
                <a:solidFill>
                  <a:srgbClr val="0070C0"/>
                </a:solidFill>
              </a:rPr>
              <a:t>Bebauungsplan </a:t>
            </a:r>
            <a:r>
              <a:rPr lang="de-DE" sz="1600" b="1" dirty="0" err="1">
                <a:solidFill>
                  <a:srgbClr val="0070C0"/>
                </a:solidFill>
              </a:rPr>
              <a:t>Mößling</a:t>
            </a:r>
            <a:r>
              <a:rPr lang="de-DE" sz="1600" b="1" dirty="0">
                <a:solidFill>
                  <a:srgbClr val="0070C0"/>
                </a:solidFill>
              </a:rPr>
              <a:t> Mitte (Vorentwurf</a:t>
            </a:r>
            <a:r>
              <a:rPr lang="de-DE" sz="1600" b="1" dirty="0" smtClean="0">
                <a:solidFill>
                  <a:srgbClr val="0070C0"/>
                </a:solidFill>
              </a:rPr>
              <a:t>)</a:t>
            </a:r>
          </a:p>
          <a:p>
            <a:pPr marL="712788" indent="-712788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de-DE" sz="1600" b="1" dirty="0">
              <a:solidFill>
                <a:srgbClr val="0070C0"/>
              </a:solidFill>
            </a:endParaRPr>
          </a:p>
          <a:p>
            <a:pPr>
              <a:lnSpc>
                <a:spcPct val="150000"/>
              </a:lnSpc>
            </a:pPr>
            <a:r>
              <a:rPr lang="de-DE" sz="1600" b="1" dirty="0" smtClean="0">
                <a:solidFill>
                  <a:srgbClr val="0070C0"/>
                </a:solidFill>
              </a:rPr>
              <a:t>-&gt; Das lebendige Dorfzentrum wird gestärkt!</a:t>
            </a:r>
            <a:endParaRPr lang="de-DE" sz="1600" b="1" dirty="0">
              <a:solidFill>
                <a:srgbClr val="0070C0"/>
              </a:solidFill>
            </a:endParaRPr>
          </a:p>
          <a:p>
            <a:endParaRPr lang="de-DE" sz="1600" dirty="0" smtClean="0"/>
          </a:p>
          <a:p>
            <a:endParaRPr lang="de-DE" sz="1600" dirty="0" smtClean="0"/>
          </a:p>
        </p:txBody>
      </p:sp>
    </p:spTree>
    <p:extLst>
      <p:ext uri="{BB962C8B-B14F-4D97-AF65-F5344CB8AC3E}">
        <p14:creationId xmlns:p14="http://schemas.microsoft.com/office/powerpoint/2010/main" val="495565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9AFBB-8E4A-4FB8-90C0-14F1ECDC6E90}" type="slidenum">
              <a:rPr lang="de-DE" smtClean="0"/>
              <a:t>3</a:t>
            </a:fld>
            <a:endParaRPr lang="de-DE"/>
          </a:p>
        </p:txBody>
      </p:sp>
      <p:sp>
        <p:nvSpPr>
          <p:cNvPr id="5" name="Rechteck 4"/>
          <p:cNvSpPr/>
          <p:nvPr/>
        </p:nvSpPr>
        <p:spPr>
          <a:xfrm>
            <a:off x="539551" y="260648"/>
            <a:ext cx="8132416" cy="4320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590872" y="274638"/>
            <a:ext cx="8229600" cy="418058"/>
          </a:xfrm>
        </p:spPr>
        <p:txBody>
          <a:bodyPr>
            <a:normAutofit fontScale="90000"/>
          </a:bodyPr>
          <a:lstStyle/>
          <a:p>
            <a:pPr algn="l"/>
            <a:r>
              <a:rPr lang="de-DE" sz="2400" b="1" dirty="0" smtClean="0"/>
              <a:t>Dorfentwicklung </a:t>
            </a:r>
            <a:r>
              <a:rPr lang="de-DE" sz="2400" b="1" dirty="0" err="1" smtClean="0"/>
              <a:t>Mößling</a:t>
            </a:r>
            <a:endParaRPr lang="de-DE" sz="2400" b="1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8191" y="257766"/>
            <a:ext cx="366257" cy="434930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539551" y="1052736"/>
            <a:ext cx="8241367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u="sng" dirty="0" smtClean="0">
                <a:solidFill>
                  <a:srgbClr val="0070C0"/>
                </a:solidFill>
              </a:rPr>
              <a:t>Dorferneuerung </a:t>
            </a:r>
            <a:r>
              <a:rPr lang="de-DE" sz="2400" b="1" u="sng" dirty="0" err="1" smtClean="0">
                <a:solidFill>
                  <a:srgbClr val="0070C0"/>
                </a:solidFill>
              </a:rPr>
              <a:t>Mößling</a:t>
            </a:r>
            <a:endParaRPr lang="de-DE" sz="2400" b="1" u="sng" dirty="0" smtClean="0">
              <a:solidFill>
                <a:srgbClr val="0070C0"/>
              </a:solidFill>
            </a:endParaRPr>
          </a:p>
          <a:p>
            <a:endParaRPr lang="de-DE" b="1" dirty="0">
              <a:solidFill>
                <a:srgbClr val="0070C0"/>
              </a:solidFill>
            </a:endParaRPr>
          </a:p>
          <a:p>
            <a:r>
              <a:rPr lang="de-DE" b="1" dirty="0" smtClean="0">
                <a:solidFill>
                  <a:srgbClr val="0070C0"/>
                </a:solidFill>
              </a:rPr>
              <a:t>03/2010 Seminar in </a:t>
            </a:r>
            <a:r>
              <a:rPr lang="de-DE" b="1" dirty="0" err="1" smtClean="0">
                <a:solidFill>
                  <a:srgbClr val="0070C0"/>
                </a:solidFill>
              </a:rPr>
              <a:t>Thierhaupten</a:t>
            </a:r>
            <a:endParaRPr lang="de-DE" b="1" dirty="0" smtClean="0">
              <a:solidFill>
                <a:srgbClr val="0070C0"/>
              </a:solidFill>
            </a:endParaRPr>
          </a:p>
          <a:p>
            <a:endParaRPr lang="de-DE" b="1" dirty="0">
              <a:solidFill>
                <a:srgbClr val="0070C0"/>
              </a:solidFill>
            </a:endParaRPr>
          </a:p>
          <a:p>
            <a:r>
              <a:rPr lang="de-DE" b="1" dirty="0" smtClean="0">
                <a:solidFill>
                  <a:srgbClr val="0070C0"/>
                </a:solidFill>
              </a:rPr>
              <a:t>07/2010 Informationsveranstaltung Dorferneuerung Stadt mit Vereinen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>
                <a:solidFill>
                  <a:srgbClr val="0070C0"/>
                </a:solidFill>
              </a:rPr>
              <a:t>Vorgeschaltete anonyme Befragung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>
                <a:solidFill>
                  <a:srgbClr val="0070C0"/>
                </a:solidFill>
              </a:rPr>
              <a:t>Information zu Dorferneuerung (Ziele, </a:t>
            </a:r>
            <a:r>
              <a:rPr lang="de-DE" dirty="0">
                <a:solidFill>
                  <a:srgbClr val="0070C0"/>
                </a:solidFill>
              </a:rPr>
              <a:t>V</a:t>
            </a:r>
            <a:r>
              <a:rPr lang="de-DE" dirty="0" smtClean="0">
                <a:solidFill>
                  <a:srgbClr val="0070C0"/>
                </a:solidFill>
              </a:rPr>
              <a:t>oraussetzung,  Förderung)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>
              <a:solidFill>
                <a:srgbClr val="0070C0"/>
              </a:solidFill>
            </a:endParaRPr>
          </a:p>
          <a:p>
            <a:r>
              <a:rPr lang="de-DE" b="1" dirty="0" smtClean="0">
                <a:solidFill>
                  <a:srgbClr val="0070C0"/>
                </a:solidFill>
              </a:rPr>
              <a:t>2011 Arbeitsgruppen, Vorbereitung Antrag</a:t>
            </a:r>
          </a:p>
          <a:p>
            <a:endParaRPr lang="de-DE" b="1" dirty="0" smtClean="0">
              <a:solidFill>
                <a:srgbClr val="0070C0"/>
              </a:solidFill>
            </a:endParaRPr>
          </a:p>
          <a:p>
            <a:r>
              <a:rPr lang="de-DE" b="1" dirty="0" smtClean="0">
                <a:solidFill>
                  <a:srgbClr val="0070C0"/>
                </a:solidFill>
              </a:rPr>
              <a:t>12/2011 Antragstellung für Dorferneuerung </a:t>
            </a:r>
            <a:r>
              <a:rPr lang="de-DE" b="1" dirty="0" err="1" smtClean="0">
                <a:solidFill>
                  <a:srgbClr val="0070C0"/>
                </a:solidFill>
              </a:rPr>
              <a:t>Mößling</a:t>
            </a:r>
            <a:endParaRPr lang="de-DE" b="1" dirty="0" smtClean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>
                <a:solidFill>
                  <a:srgbClr val="0070C0"/>
                </a:solidFill>
              </a:rPr>
              <a:t>Übergeordnetes Ziel: Dorfzentrum</a:t>
            </a:r>
          </a:p>
          <a:p>
            <a:endParaRPr lang="de-DE" b="1" dirty="0" smtClean="0">
              <a:solidFill>
                <a:srgbClr val="0070C0"/>
              </a:solidFill>
            </a:endParaRPr>
          </a:p>
          <a:p>
            <a:r>
              <a:rPr lang="de-DE" b="1" dirty="0" smtClean="0">
                <a:solidFill>
                  <a:srgbClr val="0070C0"/>
                </a:solidFill>
              </a:rPr>
              <a:t>08/2012 Ortstermin mit Amt für ländliche Entwicklung: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>
                <a:solidFill>
                  <a:srgbClr val="0070C0"/>
                </a:solidFill>
              </a:rPr>
              <a:t>Festlegung Planungsgebiet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>
                <a:solidFill>
                  <a:srgbClr val="0070C0"/>
                </a:solidFill>
              </a:rPr>
              <a:t>Beauftragung Konzept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 smtClean="0"/>
          </a:p>
          <a:p>
            <a:r>
              <a:rPr lang="de-DE" b="1" dirty="0">
                <a:solidFill>
                  <a:srgbClr val="0070C0"/>
                </a:solidFill>
              </a:rPr>
              <a:t>2013 -  2016 Erarbeitung des Planungskonzeptes / der </a:t>
            </a:r>
            <a:r>
              <a:rPr lang="de-DE" b="1" dirty="0" smtClean="0">
                <a:solidFill>
                  <a:srgbClr val="0070C0"/>
                </a:solidFill>
              </a:rPr>
              <a:t>Maßnahmenkarten</a:t>
            </a: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25073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9AFBB-8E4A-4FB8-90C0-14F1ECDC6E90}" type="slidenum">
              <a:rPr lang="de-DE" smtClean="0"/>
              <a:t>4</a:t>
            </a:fld>
            <a:endParaRPr lang="de-DE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412776"/>
            <a:ext cx="6408712" cy="5165712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539551" y="260648"/>
            <a:ext cx="8132416" cy="4320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590872" y="274638"/>
            <a:ext cx="8229600" cy="418058"/>
          </a:xfrm>
        </p:spPr>
        <p:txBody>
          <a:bodyPr>
            <a:normAutofit fontScale="90000"/>
          </a:bodyPr>
          <a:lstStyle/>
          <a:p>
            <a:pPr algn="l"/>
            <a:r>
              <a:rPr lang="de-DE" sz="2400" b="1" dirty="0" smtClean="0"/>
              <a:t>Dorfentwicklung </a:t>
            </a:r>
            <a:r>
              <a:rPr lang="de-DE" sz="2400" b="1" dirty="0" err="1" smtClean="0"/>
              <a:t>Mößling</a:t>
            </a:r>
            <a:endParaRPr lang="de-DE" sz="2400" b="1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8191" y="257766"/>
            <a:ext cx="366257" cy="434930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579105" y="890136"/>
            <a:ext cx="824136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u="sng" dirty="0" smtClean="0">
                <a:solidFill>
                  <a:srgbClr val="0070C0"/>
                </a:solidFill>
              </a:rPr>
              <a:t>Dorferneuerung Mößling – Infos auf Internetseite Stadt</a:t>
            </a:r>
            <a:endParaRPr lang="de-DE" dirty="0"/>
          </a:p>
          <a:p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1003155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9AFBB-8E4A-4FB8-90C0-14F1ECDC6E90}" type="slidenum">
              <a:rPr lang="de-DE" smtClean="0"/>
              <a:t>5</a:t>
            </a:fld>
            <a:endParaRPr lang="de-DE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2"/>
          <a:srcRect b="1501"/>
          <a:stretch/>
        </p:blipFill>
        <p:spPr>
          <a:xfrm>
            <a:off x="539552" y="1484784"/>
            <a:ext cx="6862734" cy="5040560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539551" y="260648"/>
            <a:ext cx="8132416" cy="4320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590872" y="274638"/>
            <a:ext cx="8229600" cy="418058"/>
          </a:xfrm>
        </p:spPr>
        <p:txBody>
          <a:bodyPr>
            <a:normAutofit fontScale="90000"/>
          </a:bodyPr>
          <a:lstStyle/>
          <a:p>
            <a:pPr algn="l"/>
            <a:r>
              <a:rPr lang="de-DE" sz="2400" b="1" dirty="0" smtClean="0"/>
              <a:t>Dorfentwicklung </a:t>
            </a:r>
            <a:r>
              <a:rPr lang="de-DE" sz="2400" b="1" dirty="0" err="1" smtClean="0"/>
              <a:t>Mößling</a:t>
            </a:r>
            <a:endParaRPr lang="de-DE" sz="2400" b="1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8191" y="257766"/>
            <a:ext cx="366257" cy="434930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579105" y="879103"/>
            <a:ext cx="8241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u="sng" dirty="0" smtClean="0">
                <a:solidFill>
                  <a:srgbClr val="0070C0"/>
                </a:solidFill>
              </a:rPr>
              <a:t>Dorferneuerung Mößling - Grünstrukturen</a:t>
            </a: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1718476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9AFBB-8E4A-4FB8-90C0-14F1ECDC6E90}" type="slidenum">
              <a:rPr lang="de-DE" smtClean="0"/>
              <a:t>6</a:t>
            </a:fld>
            <a:endParaRPr lang="de-DE"/>
          </a:p>
        </p:txBody>
      </p:sp>
      <p:sp>
        <p:nvSpPr>
          <p:cNvPr id="5" name="Rechteck 4"/>
          <p:cNvSpPr/>
          <p:nvPr/>
        </p:nvSpPr>
        <p:spPr>
          <a:xfrm>
            <a:off x="539551" y="260648"/>
            <a:ext cx="8132416" cy="4320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590872" y="274638"/>
            <a:ext cx="8229600" cy="418058"/>
          </a:xfrm>
        </p:spPr>
        <p:txBody>
          <a:bodyPr>
            <a:normAutofit fontScale="90000"/>
          </a:bodyPr>
          <a:lstStyle/>
          <a:p>
            <a:pPr algn="l"/>
            <a:r>
              <a:rPr lang="de-DE" sz="2400" b="1" dirty="0" smtClean="0"/>
              <a:t>Dorfentwicklung </a:t>
            </a:r>
            <a:r>
              <a:rPr lang="de-DE" sz="2400" b="1" dirty="0" err="1" smtClean="0"/>
              <a:t>Mößling</a:t>
            </a:r>
            <a:endParaRPr lang="de-DE" sz="2400" b="1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8191" y="257766"/>
            <a:ext cx="366257" cy="434930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579105" y="884327"/>
            <a:ext cx="824136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u="sng" dirty="0" smtClean="0">
                <a:solidFill>
                  <a:srgbClr val="0070C0"/>
                </a:solidFill>
              </a:rPr>
              <a:t>Dorferneuerung Mößling - Maßnahmenkarte</a:t>
            </a:r>
            <a:endParaRPr lang="de-DE" dirty="0"/>
          </a:p>
          <a:p>
            <a:endParaRPr lang="de-DE" dirty="0" smtClean="0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1" y="1490209"/>
            <a:ext cx="7833372" cy="4941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493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9AFBB-8E4A-4FB8-90C0-14F1ECDC6E90}" type="slidenum">
              <a:rPr lang="de-DE" smtClean="0"/>
              <a:t>7</a:t>
            </a:fld>
            <a:endParaRPr lang="de-DE"/>
          </a:p>
        </p:txBody>
      </p:sp>
      <p:sp>
        <p:nvSpPr>
          <p:cNvPr id="5" name="Rechteck 4"/>
          <p:cNvSpPr/>
          <p:nvPr/>
        </p:nvSpPr>
        <p:spPr>
          <a:xfrm>
            <a:off x="539551" y="260648"/>
            <a:ext cx="8132416" cy="4320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590872" y="274638"/>
            <a:ext cx="8229600" cy="418058"/>
          </a:xfrm>
        </p:spPr>
        <p:txBody>
          <a:bodyPr>
            <a:normAutofit fontScale="90000"/>
          </a:bodyPr>
          <a:lstStyle/>
          <a:p>
            <a:pPr algn="l"/>
            <a:r>
              <a:rPr lang="de-DE" sz="2400" b="1" dirty="0" smtClean="0"/>
              <a:t>Dorfentwicklung </a:t>
            </a:r>
            <a:r>
              <a:rPr lang="de-DE" sz="2400" b="1" dirty="0" err="1" smtClean="0"/>
              <a:t>Mößling</a:t>
            </a:r>
            <a:endParaRPr lang="de-DE" sz="2400" b="1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8191" y="257766"/>
            <a:ext cx="366257" cy="434930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559952" y="1196752"/>
            <a:ext cx="8241367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u="sng" dirty="0" smtClean="0">
                <a:solidFill>
                  <a:srgbClr val="0070C0"/>
                </a:solidFill>
              </a:rPr>
              <a:t>Neue Entwicklungen seit 2016 / Parallele Planungen seit 2010</a:t>
            </a:r>
          </a:p>
          <a:p>
            <a:endParaRPr lang="de-DE" b="1" dirty="0">
              <a:solidFill>
                <a:srgbClr val="0070C0"/>
              </a:solidFill>
            </a:endParaRPr>
          </a:p>
          <a:p>
            <a:pPr marL="712788" indent="-7127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b="1" dirty="0">
                <a:solidFill>
                  <a:srgbClr val="0070C0"/>
                </a:solidFill>
              </a:rPr>
              <a:t>Schützenheim der Schützengesellschaft </a:t>
            </a:r>
            <a:r>
              <a:rPr lang="de-DE" b="1" dirty="0" err="1">
                <a:solidFill>
                  <a:srgbClr val="0070C0"/>
                </a:solidFill>
              </a:rPr>
              <a:t>Mößling</a:t>
            </a:r>
            <a:endParaRPr lang="de-DE" b="1" dirty="0">
              <a:solidFill>
                <a:srgbClr val="0070C0"/>
              </a:solidFill>
            </a:endParaRPr>
          </a:p>
          <a:p>
            <a:pPr marL="712788" indent="-7127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b="1" dirty="0">
                <a:solidFill>
                  <a:srgbClr val="0070C0"/>
                </a:solidFill>
              </a:rPr>
              <a:t>Erweiterung der Grundschule </a:t>
            </a:r>
            <a:r>
              <a:rPr lang="de-DE" b="1" dirty="0" err="1">
                <a:solidFill>
                  <a:srgbClr val="0070C0"/>
                </a:solidFill>
              </a:rPr>
              <a:t>Mößling</a:t>
            </a:r>
            <a:endParaRPr lang="de-DE" b="1" dirty="0">
              <a:solidFill>
                <a:srgbClr val="0070C0"/>
              </a:solidFill>
            </a:endParaRPr>
          </a:p>
          <a:p>
            <a:pPr marL="712788" indent="-7127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b="1" dirty="0">
                <a:solidFill>
                  <a:srgbClr val="0070C0"/>
                </a:solidFill>
              </a:rPr>
              <a:t>Stockschützenbahnen</a:t>
            </a:r>
            <a:endParaRPr lang="de-DE" dirty="0"/>
          </a:p>
          <a:p>
            <a:pPr marL="712788" indent="-7127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b="1" dirty="0">
                <a:solidFill>
                  <a:srgbClr val="0070C0"/>
                </a:solidFill>
              </a:rPr>
              <a:t>Parken an der Auerstraße</a:t>
            </a:r>
          </a:p>
          <a:p>
            <a:pPr marL="712788" indent="-7127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b="1" dirty="0">
                <a:solidFill>
                  <a:srgbClr val="0070C0"/>
                </a:solidFill>
              </a:rPr>
              <a:t>Sportstättenentwicklung, FC Mühldorf – Standortentscheidung</a:t>
            </a:r>
          </a:p>
          <a:p>
            <a:pPr marL="712788" indent="-7127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b="1" dirty="0">
                <a:solidFill>
                  <a:srgbClr val="0070C0"/>
                </a:solidFill>
              </a:rPr>
              <a:t>Bebauungsplan </a:t>
            </a:r>
            <a:r>
              <a:rPr lang="de-DE" b="1" dirty="0" err="1">
                <a:solidFill>
                  <a:srgbClr val="0070C0"/>
                </a:solidFill>
              </a:rPr>
              <a:t>Mößling</a:t>
            </a:r>
            <a:r>
              <a:rPr lang="de-DE" b="1" dirty="0">
                <a:solidFill>
                  <a:srgbClr val="0070C0"/>
                </a:solidFill>
              </a:rPr>
              <a:t> </a:t>
            </a:r>
            <a:r>
              <a:rPr lang="de-DE" b="1" dirty="0" smtClean="0">
                <a:solidFill>
                  <a:srgbClr val="0070C0"/>
                </a:solidFill>
              </a:rPr>
              <a:t>Mitte (Vorentwurf)</a:t>
            </a:r>
            <a:endParaRPr lang="de-DE" b="1" dirty="0">
              <a:solidFill>
                <a:srgbClr val="0070C0"/>
              </a:solidFill>
            </a:endParaRPr>
          </a:p>
          <a:p>
            <a:endParaRPr lang="de-DE" b="1" dirty="0" smtClean="0"/>
          </a:p>
          <a:p>
            <a:endParaRPr lang="de-DE" dirty="0" smtClean="0">
              <a:solidFill>
                <a:srgbClr val="FF0000"/>
              </a:solidFill>
            </a:endParaRPr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648" y="4799201"/>
            <a:ext cx="4343400" cy="153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137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9AFBB-8E4A-4FB8-90C0-14F1ECDC6E90}" type="slidenum">
              <a:rPr lang="de-DE" smtClean="0"/>
              <a:t>8</a:t>
            </a:fld>
            <a:endParaRPr lang="de-DE"/>
          </a:p>
        </p:txBody>
      </p:sp>
      <p:sp>
        <p:nvSpPr>
          <p:cNvPr id="5" name="Rechteck 4"/>
          <p:cNvSpPr/>
          <p:nvPr/>
        </p:nvSpPr>
        <p:spPr>
          <a:xfrm>
            <a:off x="539551" y="260648"/>
            <a:ext cx="8132416" cy="4320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590872" y="274638"/>
            <a:ext cx="8229600" cy="418058"/>
          </a:xfrm>
        </p:spPr>
        <p:txBody>
          <a:bodyPr>
            <a:normAutofit fontScale="90000"/>
          </a:bodyPr>
          <a:lstStyle/>
          <a:p>
            <a:pPr algn="l"/>
            <a:r>
              <a:rPr lang="de-DE" sz="2400" b="1" dirty="0" smtClean="0"/>
              <a:t>Dorfentwicklung </a:t>
            </a:r>
            <a:r>
              <a:rPr lang="de-DE" sz="2400" b="1" dirty="0" err="1" smtClean="0"/>
              <a:t>Mößling</a:t>
            </a:r>
            <a:endParaRPr lang="de-DE" sz="2400" b="1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8191" y="257766"/>
            <a:ext cx="366257" cy="434930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539551" y="1219974"/>
            <a:ext cx="8241367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u="sng" dirty="0" smtClean="0">
                <a:solidFill>
                  <a:srgbClr val="0070C0"/>
                </a:solidFill>
              </a:rPr>
              <a:t>Schützenheim</a:t>
            </a:r>
          </a:p>
          <a:p>
            <a:endParaRPr lang="de-DE" sz="1600" b="1" dirty="0">
              <a:solidFill>
                <a:srgbClr val="0070C0"/>
              </a:solidFill>
            </a:endParaRPr>
          </a:p>
          <a:p>
            <a:r>
              <a:rPr lang="de-DE" sz="1600" b="1" dirty="0" smtClean="0">
                <a:solidFill>
                  <a:srgbClr val="0070C0"/>
                </a:solidFill>
              </a:rPr>
              <a:t>2010 Schützen planen eigenen Schießstand</a:t>
            </a:r>
          </a:p>
          <a:p>
            <a:r>
              <a:rPr lang="de-DE" sz="1600" b="1" dirty="0" smtClean="0">
                <a:solidFill>
                  <a:srgbClr val="0070C0"/>
                </a:solidFill>
              </a:rPr>
              <a:t>2010 – 2013 Untersuchung Aufstockung bzw. Ausbau Keller Sportheim für Schützen</a:t>
            </a:r>
            <a:endParaRPr lang="de-DE" sz="1600" b="1" dirty="0">
              <a:solidFill>
                <a:srgbClr val="0070C0"/>
              </a:solidFill>
            </a:endParaRPr>
          </a:p>
          <a:p>
            <a:r>
              <a:rPr lang="de-DE" sz="1600" b="1" dirty="0" smtClean="0">
                <a:solidFill>
                  <a:srgbClr val="0070C0"/>
                </a:solidFill>
              </a:rPr>
              <a:t>2014 – 2018 Planung und Klärung der Finanzierung eines Neubaus</a:t>
            </a:r>
            <a:endParaRPr lang="de-DE" sz="1600" b="1" dirty="0">
              <a:solidFill>
                <a:srgbClr val="0070C0"/>
              </a:solidFill>
            </a:endParaRPr>
          </a:p>
          <a:p>
            <a:r>
              <a:rPr lang="de-DE" sz="1600" b="1" dirty="0" smtClean="0">
                <a:solidFill>
                  <a:srgbClr val="0070C0"/>
                </a:solidFill>
              </a:rPr>
              <a:t>06.07.2019 Spatenstich Neubau Schützenheim</a:t>
            </a:r>
            <a:endParaRPr lang="de-DE" sz="1600" dirty="0"/>
          </a:p>
          <a:p>
            <a:endParaRPr lang="de-DE" sz="1600" dirty="0" smtClean="0"/>
          </a:p>
          <a:p>
            <a:endParaRPr lang="de-DE" sz="1600" dirty="0"/>
          </a:p>
          <a:p>
            <a:endParaRPr lang="de-DE" sz="1600" dirty="0" smtClean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2982" y="4581128"/>
            <a:ext cx="1203097" cy="1440160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551" y="3101574"/>
            <a:ext cx="5328593" cy="3382982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80112" y="2724992"/>
            <a:ext cx="3286644" cy="1173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308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9AFBB-8E4A-4FB8-90C0-14F1ECDC6E90}" type="slidenum">
              <a:rPr lang="de-DE" smtClean="0"/>
              <a:t>9</a:t>
            </a:fld>
            <a:endParaRPr lang="de-DE"/>
          </a:p>
        </p:txBody>
      </p:sp>
      <p:sp>
        <p:nvSpPr>
          <p:cNvPr id="5" name="Rechteck 4"/>
          <p:cNvSpPr/>
          <p:nvPr/>
        </p:nvSpPr>
        <p:spPr>
          <a:xfrm>
            <a:off x="539551" y="260648"/>
            <a:ext cx="8132416" cy="4320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590872" y="274638"/>
            <a:ext cx="8229600" cy="418058"/>
          </a:xfrm>
        </p:spPr>
        <p:txBody>
          <a:bodyPr>
            <a:normAutofit fontScale="90000"/>
          </a:bodyPr>
          <a:lstStyle/>
          <a:p>
            <a:pPr algn="l"/>
            <a:r>
              <a:rPr lang="de-DE" sz="2400" b="1" dirty="0" smtClean="0"/>
              <a:t>Dorfentwicklung </a:t>
            </a:r>
            <a:r>
              <a:rPr lang="de-DE" sz="2400" b="1" dirty="0" err="1" smtClean="0"/>
              <a:t>Mößling</a:t>
            </a:r>
            <a:endParaRPr lang="de-DE" sz="2400" b="1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8191" y="257766"/>
            <a:ext cx="366257" cy="434930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539550" y="1219974"/>
            <a:ext cx="2808314" cy="44165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u="sng" dirty="0" smtClean="0">
                <a:solidFill>
                  <a:srgbClr val="0070C0"/>
                </a:solidFill>
              </a:rPr>
              <a:t>Grundschule </a:t>
            </a:r>
            <a:r>
              <a:rPr lang="de-DE" sz="2000" b="1" u="sng" dirty="0" err="1" smtClean="0">
                <a:solidFill>
                  <a:srgbClr val="0070C0"/>
                </a:solidFill>
              </a:rPr>
              <a:t>Mößling</a:t>
            </a:r>
            <a:endParaRPr lang="de-DE" sz="2000" b="1" u="sng" dirty="0" smtClean="0">
              <a:solidFill>
                <a:srgbClr val="0070C0"/>
              </a:solidFill>
            </a:endParaRPr>
          </a:p>
          <a:p>
            <a:endParaRPr lang="de-DE" sz="1600" b="1" dirty="0">
              <a:solidFill>
                <a:srgbClr val="0070C0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b="1" dirty="0">
                <a:solidFill>
                  <a:srgbClr val="0070C0"/>
                </a:solidFill>
              </a:rPr>
              <a:t>4 Klassen à 25 Kinder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b="1" dirty="0">
                <a:solidFill>
                  <a:srgbClr val="0070C0"/>
                </a:solidFill>
              </a:rPr>
              <a:t>2 Fachräume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b="1" dirty="0">
                <a:solidFill>
                  <a:srgbClr val="0070C0"/>
                </a:solidFill>
              </a:rPr>
              <a:t>ca. 700 m² BGF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b="1" dirty="0">
                <a:solidFill>
                  <a:srgbClr val="0070C0"/>
                </a:solidFill>
              </a:rPr>
              <a:t>ca. 2,4 Mio. € Baukosten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b="1" dirty="0" smtClean="0">
                <a:solidFill>
                  <a:srgbClr val="0070C0"/>
                </a:solidFill>
              </a:rPr>
              <a:t>Baubeginn</a:t>
            </a:r>
            <a:r>
              <a:rPr lang="de-DE" b="1" dirty="0">
                <a:solidFill>
                  <a:srgbClr val="0070C0"/>
                </a:solidFill>
              </a:rPr>
              <a:t> </a:t>
            </a:r>
            <a:r>
              <a:rPr lang="de-DE" b="1" dirty="0" smtClean="0">
                <a:solidFill>
                  <a:srgbClr val="0070C0"/>
                </a:solidFill>
              </a:rPr>
              <a:t>Herbst </a:t>
            </a:r>
            <a:r>
              <a:rPr lang="de-DE" b="1" dirty="0">
                <a:solidFill>
                  <a:srgbClr val="0070C0"/>
                </a:solidFill>
              </a:rPr>
              <a:t>2019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b="1" dirty="0" smtClean="0">
                <a:solidFill>
                  <a:srgbClr val="0070C0"/>
                </a:solidFill>
              </a:rPr>
              <a:t>Inbetriebnahme </a:t>
            </a:r>
            <a:r>
              <a:rPr lang="de-DE" b="1" dirty="0">
                <a:solidFill>
                  <a:srgbClr val="0070C0"/>
                </a:solidFill>
              </a:rPr>
              <a:t>geplant: Herbst 2020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de-DE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600" dirty="0"/>
          </a:p>
          <a:p>
            <a:endParaRPr lang="de-DE" sz="1600" dirty="0" smtClean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7864" y="1124744"/>
            <a:ext cx="5472608" cy="5161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577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592</Words>
  <Application>Microsoft Office PowerPoint</Application>
  <PresentationFormat>Bildschirmpräsentation (4:3)</PresentationFormat>
  <Paragraphs>201</Paragraphs>
  <Slides>21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21</vt:i4>
      </vt:variant>
    </vt:vector>
  </HeadingPairs>
  <TitlesOfParts>
    <vt:vector size="24" baseType="lpstr">
      <vt:lpstr>Arial</vt:lpstr>
      <vt:lpstr>Calibri</vt:lpstr>
      <vt:lpstr>Larissa</vt:lpstr>
      <vt:lpstr>Dorfentwicklung Mößling 29.10.2019</vt:lpstr>
      <vt:lpstr>Dorfentwicklung Mößling</vt:lpstr>
      <vt:lpstr>Dorfentwicklung Mößling</vt:lpstr>
      <vt:lpstr>Dorfentwicklung Mößling</vt:lpstr>
      <vt:lpstr>Dorfentwicklung Mößling</vt:lpstr>
      <vt:lpstr>Dorfentwicklung Mößling</vt:lpstr>
      <vt:lpstr>Dorfentwicklung Mößling</vt:lpstr>
      <vt:lpstr>Dorfentwicklung Mößling</vt:lpstr>
      <vt:lpstr>Dorfentwicklung Mößling</vt:lpstr>
      <vt:lpstr>Dorfentwicklung Mößling</vt:lpstr>
      <vt:lpstr>Dorfentwicklung Mößling</vt:lpstr>
      <vt:lpstr>Dorfentwicklung Mößling</vt:lpstr>
      <vt:lpstr>Dorfentwicklung Mößling</vt:lpstr>
      <vt:lpstr>Dorfentwicklung Mößling</vt:lpstr>
      <vt:lpstr>Dorfentwicklung Mößling</vt:lpstr>
      <vt:lpstr>Dorfentwicklung Mößling</vt:lpstr>
      <vt:lpstr>Dorfentwicklung Mößling</vt:lpstr>
      <vt:lpstr>Dorfentwicklung Mößling</vt:lpstr>
      <vt:lpstr>Dorfentwicklung Mößling</vt:lpstr>
      <vt:lpstr>Dorfentwicklung Mößling</vt:lpstr>
      <vt:lpstr>Dorfentwicklung Mößling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Rahmenplan</dc:title>
  <dc:creator>Faßer Richard</dc:creator>
  <cp:lastModifiedBy>Siegfried Wiesmann</cp:lastModifiedBy>
  <cp:revision>241</cp:revision>
  <cp:lastPrinted>2019-10-21T13:48:16Z</cp:lastPrinted>
  <dcterms:created xsi:type="dcterms:W3CDTF">2017-04-10T13:24:02Z</dcterms:created>
  <dcterms:modified xsi:type="dcterms:W3CDTF">2019-10-30T07:33:08Z</dcterms:modified>
</cp:coreProperties>
</file>